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459" r:id="rId2"/>
    <p:sldId id="518" r:id="rId3"/>
    <p:sldId id="523" r:id="rId4"/>
    <p:sldId id="520" r:id="rId5"/>
    <p:sldId id="524" r:id="rId6"/>
    <p:sldId id="521" r:id="rId7"/>
    <p:sldId id="522" r:id="rId8"/>
    <p:sldId id="890" r:id="rId9"/>
    <p:sldId id="422" r:id="rId10"/>
    <p:sldId id="388" r:id="rId11"/>
    <p:sldId id="389" r:id="rId12"/>
    <p:sldId id="390" r:id="rId13"/>
    <p:sldId id="805" r:id="rId14"/>
    <p:sldId id="675" r:id="rId15"/>
    <p:sldId id="581" r:id="rId16"/>
    <p:sldId id="650" r:id="rId17"/>
    <p:sldId id="582" r:id="rId18"/>
    <p:sldId id="501" r:id="rId19"/>
    <p:sldId id="896" r:id="rId20"/>
    <p:sldId id="897" r:id="rId21"/>
    <p:sldId id="898" r:id="rId22"/>
    <p:sldId id="899" r:id="rId23"/>
    <p:sldId id="900" r:id="rId24"/>
    <p:sldId id="838" r:id="rId25"/>
    <p:sldId id="840" r:id="rId26"/>
    <p:sldId id="901" r:id="rId27"/>
    <p:sldId id="841" r:id="rId28"/>
    <p:sldId id="842" r:id="rId29"/>
    <p:sldId id="843" r:id="rId30"/>
    <p:sldId id="525" r:id="rId31"/>
    <p:sldId id="540" r:id="rId32"/>
    <p:sldId id="861" r:id="rId33"/>
    <p:sldId id="902" r:id="rId34"/>
    <p:sldId id="848" r:id="rId35"/>
    <p:sldId id="791" r:id="rId36"/>
    <p:sldId id="888" r:id="rId37"/>
    <p:sldId id="903" r:id="rId38"/>
    <p:sldId id="904" r:id="rId39"/>
    <p:sldId id="889" r:id="rId40"/>
    <p:sldId id="905" r:id="rId41"/>
    <p:sldId id="906" r:id="rId42"/>
    <p:sldId id="909" r:id="rId43"/>
    <p:sldId id="908" r:id="rId44"/>
    <p:sldId id="907" r:id="rId45"/>
    <p:sldId id="256" r:id="rId46"/>
    <p:sldId id="260" r:id="rId47"/>
    <p:sldId id="263" r:id="rId48"/>
    <p:sldId id="257" r:id="rId49"/>
    <p:sldId id="258" r:id="rId50"/>
    <p:sldId id="259" r:id="rId51"/>
    <p:sldId id="261" r:id="rId52"/>
    <p:sldId id="268" r:id="rId53"/>
    <p:sldId id="266" r:id="rId54"/>
    <p:sldId id="262" r:id="rId55"/>
    <p:sldId id="267" r:id="rId56"/>
    <p:sldId id="264" r:id="rId57"/>
    <p:sldId id="265"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7" autoAdjust="0"/>
    <p:restoredTop sz="82272" autoAdjust="0"/>
  </p:normalViewPr>
  <p:slideViewPr>
    <p:cSldViewPr>
      <p:cViewPr varScale="1">
        <p:scale>
          <a:sx n="91" d="100"/>
          <a:sy n="91" d="100"/>
        </p:scale>
        <p:origin x="696" y="96"/>
      </p:cViewPr>
      <p:guideLst>
        <p:guide orient="horz" pos="2160"/>
        <p:guide pos="2880"/>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EAEFC-A9C7-464E-BE3F-33D4DD72E122}" type="datetimeFigureOut">
              <a:rPr lang="en-GB" smtClean="0"/>
              <a:t>03/06/2023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B61DE-1D46-4752-AF65-FA2C4EB0D1D0}" type="slidenum">
              <a:rPr lang="en-GB" smtClean="0"/>
              <a:t>‹#›</a:t>
            </a:fld>
            <a:endParaRPr lang="en-GB"/>
          </a:p>
        </p:txBody>
      </p:sp>
    </p:spTree>
    <p:extLst>
      <p:ext uri="{BB962C8B-B14F-4D97-AF65-F5344CB8AC3E}">
        <p14:creationId xmlns:p14="http://schemas.microsoft.com/office/powerpoint/2010/main" val="39571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echon-mamre.org/p/pt/pt0436.htm#5"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1</a:t>
            </a:fld>
            <a:endParaRPr lang="en-GB"/>
          </a:p>
        </p:txBody>
      </p:sp>
    </p:spTree>
    <p:extLst>
      <p:ext uri="{BB962C8B-B14F-4D97-AF65-F5344CB8AC3E}">
        <p14:creationId xmlns:p14="http://schemas.microsoft.com/office/powerpoint/2010/main" val="4054661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Preamble:</a:t>
            </a:r>
          </a:p>
          <a:p>
            <a:r>
              <a:rPr lang="en-GB" dirty="0"/>
              <a:t>Hebron also known as Kiriatharba was Caleb’s inheritance for his loyalty and faithfulness to God and Joshua.</a:t>
            </a:r>
          </a:p>
          <a:p>
            <a:r>
              <a:rPr lang="en-GB" dirty="0"/>
              <a:t>But Caleb still has to possess it and he does so with fervour, offering an incentive to whoever helps him defeat it, and so gets a whole city for himself. </a:t>
            </a:r>
          </a:p>
          <a:p>
            <a:r>
              <a:rPr lang="en-GB" dirty="0"/>
              <a:t>Caleb’s incentive is his daughter.</a:t>
            </a:r>
          </a:p>
          <a:p>
            <a:endParaRPr lang="en-GB" dirty="0"/>
          </a:p>
          <a:p>
            <a:r>
              <a:rPr lang="en-GB" dirty="0" err="1"/>
              <a:t>Aksah</a:t>
            </a:r>
            <a:r>
              <a:rPr lang="en-GB" dirty="0"/>
              <a:t> approaches her husband and asks him to ask her father for a field. </a:t>
            </a:r>
          </a:p>
          <a:p>
            <a:endParaRPr lang="en-GB" dirty="0"/>
          </a:p>
          <a:p>
            <a:r>
              <a:rPr lang="en-GB" dirty="0"/>
              <a:t>Conversation might go something like this:</a:t>
            </a:r>
          </a:p>
          <a:p>
            <a:r>
              <a:rPr lang="en-GB" b="1" dirty="0"/>
              <a:t>Aksah</a:t>
            </a:r>
            <a:r>
              <a:rPr lang="en-GB" dirty="0"/>
              <a:t>: That stupid well has dried up again. We have no water for cooking!</a:t>
            </a:r>
          </a:p>
          <a:p>
            <a:endParaRPr lang="en-GB" dirty="0"/>
          </a:p>
          <a:p>
            <a:r>
              <a:rPr lang="en-GB" b="1" dirty="0"/>
              <a:t>Othniel</a:t>
            </a:r>
            <a:r>
              <a:rPr lang="en-GB" dirty="0"/>
              <a:t>: What do you want me to do about it. I’m not God. Even if we dig another well it’s still going to take time.</a:t>
            </a:r>
          </a:p>
          <a:p>
            <a:endParaRPr lang="en-GB" dirty="0"/>
          </a:p>
          <a:p>
            <a:r>
              <a:rPr lang="en-GB" b="1" dirty="0"/>
              <a:t>Aksah</a:t>
            </a:r>
            <a:r>
              <a:rPr lang="en-GB" dirty="0"/>
              <a:t>: My dad owns the city. Why not ask him for some land with a spring on it.</a:t>
            </a:r>
          </a:p>
          <a:p>
            <a:endParaRPr lang="en-GB" dirty="0"/>
          </a:p>
          <a:p>
            <a:r>
              <a:rPr lang="en-GB" b="1" dirty="0"/>
              <a:t>Othniel</a:t>
            </a:r>
            <a:r>
              <a:rPr lang="en-GB" dirty="0"/>
              <a:t>: He’s your dad. Why can’t you ask him?</a:t>
            </a:r>
          </a:p>
          <a:p>
            <a:endParaRPr lang="en-GB" dirty="0"/>
          </a:p>
          <a:p>
            <a:r>
              <a:rPr lang="en-GB" b="1" dirty="0"/>
              <a:t>Aksah</a:t>
            </a:r>
            <a:r>
              <a:rPr lang="en-GB" dirty="0"/>
              <a:t>: Okay, as long as I have your permission to do so. </a:t>
            </a:r>
            <a:r>
              <a:rPr lang="en-GB" b="1" dirty="0"/>
              <a:t>(Some bible translations of verse 18 indicate she asked her husband permission to approach her father.)</a:t>
            </a:r>
          </a:p>
          <a:p>
            <a:r>
              <a:rPr lang="en-GB" dirty="0"/>
              <a:t>Remember women were owned by their fathers then their husbands so she had to have his permission to ask her dad. </a:t>
            </a:r>
          </a:p>
          <a:p>
            <a:endParaRPr lang="en-GB" dirty="0"/>
          </a:p>
          <a:p>
            <a:r>
              <a:rPr lang="en-GB" dirty="0"/>
              <a:t>So off she goes. </a:t>
            </a:r>
          </a:p>
          <a:p>
            <a:endParaRPr lang="en-GB" dirty="0"/>
          </a:p>
          <a:p>
            <a:r>
              <a:rPr lang="en-GB" dirty="0"/>
              <a:t>It’s a simple conversation she has with her dad: </a:t>
            </a:r>
          </a:p>
          <a:p>
            <a:r>
              <a:rPr lang="en-GB" dirty="0"/>
              <a:t>She </a:t>
            </a:r>
            <a:r>
              <a:rPr lang="en-GB" b="1" dirty="0"/>
              <a:t>reminds</a:t>
            </a:r>
            <a:r>
              <a:rPr lang="en-GB" dirty="0"/>
              <a:t> him he’s already given her land – and acknowledges she is about to </a:t>
            </a:r>
            <a:r>
              <a:rPr lang="en-GB" b="1" dirty="0"/>
              <a:t>ask a special favour</a:t>
            </a:r>
            <a:r>
              <a:rPr lang="en-GB" dirty="0"/>
              <a:t>. </a:t>
            </a:r>
            <a:r>
              <a:rPr lang="en-GB" b="1" dirty="0"/>
              <a:t>Now women didn’t own land and we don’t know the circumstances surrounding her getting it but it was probably her dowry to her husband.</a:t>
            </a:r>
          </a:p>
          <a:p>
            <a:endParaRPr lang="en-GB" dirty="0"/>
          </a:p>
          <a:p>
            <a:r>
              <a:rPr lang="en-GB" dirty="0"/>
              <a:t>Then she asks for </a:t>
            </a:r>
            <a:r>
              <a:rPr lang="en-GB" b="1" dirty="0"/>
              <a:t>springs</a:t>
            </a:r>
            <a:r>
              <a:rPr lang="en-GB" dirty="0"/>
              <a:t>. Note the plural! Why settle for one when you can have 2? </a:t>
            </a:r>
          </a:p>
          <a:p>
            <a:endParaRPr lang="en-GB" dirty="0"/>
          </a:p>
          <a:p>
            <a:r>
              <a:rPr lang="en-GB" dirty="0"/>
              <a:t>And he says here you are!</a:t>
            </a:r>
          </a:p>
          <a:p>
            <a:pPr defTabSz="939363"/>
            <a:endParaRPr lang="en-GB" dirty="0"/>
          </a:p>
          <a:p>
            <a:pPr defTabSz="939363"/>
            <a:r>
              <a:rPr lang="en-GB" b="1" dirty="0"/>
              <a:t>What does this remind you of? </a:t>
            </a:r>
            <a:r>
              <a:rPr lang="en-GB" b="1" dirty="0" err="1"/>
              <a:t>Aksah</a:t>
            </a:r>
            <a:r>
              <a:rPr lang="en-GB" b="1" dirty="0"/>
              <a:t> learnt from the best. She saw how her dad received Hebron and she’s emulating him. Do your children emulate you in good and effective ways?</a:t>
            </a:r>
          </a:p>
          <a:p>
            <a:endParaRPr lang="en-GB" dirty="0"/>
          </a:p>
          <a:p>
            <a:r>
              <a:rPr lang="en-GB" dirty="0"/>
              <a:t>It was a brave thing to go and ask for more. But she trusted in her father’s love. She asked and she received.</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1761D28-EC33-444E-9B02-744EA431EF1D}" type="slidenum">
              <a:rPr lang="en-GB" smtClean="0"/>
              <a:t>49</a:t>
            </a:fld>
            <a:endParaRPr lang="en-GB" dirty="0"/>
          </a:p>
        </p:txBody>
      </p:sp>
    </p:spTree>
    <p:extLst>
      <p:ext uri="{BB962C8B-B14F-4D97-AF65-F5344CB8AC3E}">
        <p14:creationId xmlns:p14="http://schemas.microsoft.com/office/powerpoint/2010/main" val="4030535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1761D28-EC33-444E-9B02-744EA431EF1D}" type="slidenum">
              <a:rPr lang="en-GB" smtClean="0"/>
              <a:t>50</a:t>
            </a:fld>
            <a:endParaRPr lang="en-GB" dirty="0"/>
          </a:p>
        </p:txBody>
      </p:sp>
    </p:spTree>
    <p:extLst>
      <p:ext uri="{BB962C8B-B14F-4D97-AF65-F5344CB8AC3E}">
        <p14:creationId xmlns:p14="http://schemas.microsoft.com/office/powerpoint/2010/main" val="3641767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see women pushing boundaries never crossed before.</a:t>
            </a:r>
          </a:p>
          <a:p>
            <a:r>
              <a:rPr lang="en-GB" dirty="0"/>
              <a:t>As said previously, women did not inherit land. But Zelophehad’s daughters argued that if they were not given land, their father’s name would be lost to the clan. They understood the law and were willing to fight for their rights.</a:t>
            </a:r>
          </a:p>
          <a:p>
            <a:r>
              <a:rPr lang="en-GB" dirty="0"/>
              <a:t>The story continues in </a:t>
            </a:r>
            <a:r>
              <a:rPr lang="en-GB" b="0" i="0" u="none" strike="noStrike" dirty="0">
                <a:solidFill>
                  <a:srgbClr val="3366CC"/>
                </a:solidFill>
                <a:effectLst/>
                <a:latin typeface="Arial" panose="020B0604020202020204" pitchFamily="34" charset="0"/>
                <a:hlinkClick r:id="rId3"/>
              </a:rPr>
              <a:t>Numbers 36:5–11</a:t>
            </a:r>
            <a:r>
              <a:rPr lang="en-GB" b="0" i="0" u="none" strike="noStrike" dirty="0">
                <a:solidFill>
                  <a:srgbClr val="3366CC"/>
                </a:solidFill>
                <a:effectLst/>
                <a:latin typeface="Arial" panose="020B0604020202020204" pitchFamily="34" charset="0"/>
              </a:rPr>
              <a:t>.</a:t>
            </a:r>
          </a:p>
          <a:p>
            <a:r>
              <a:rPr lang="en-GB" b="0" i="0" u="none" strike="noStrike" dirty="0">
                <a:solidFill>
                  <a:srgbClr val="3366CC"/>
                </a:solidFill>
                <a:effectLst/>
                <a:latin typeface="Arial" panose="020B0604020202020204" pitchFamily="34" charset="0"/>
              </a:rPr>
              <a:t>The girls’ uncles were not happy at Moses’ edict. Their problem was if the girls married men from other tribes, the land would transfer to their husbands thus enriching the husbands, to the detriment of their clan. </a:t>
            </a:r>
          </a:p>
          <a:p>
            <a:r>
              <a:rPr lang="en-GB" b="0" i="0" u="none" strike="noStrike" dirty="0">
                <a:solidFill>
                  <a:srgbClr val="3366CC"/>
                </a:solidFill>
                <a:effectLst/>
                <a:latin typeface="Arial" panose="020B0604020202020204" pitchFamily="34" charset="0"/>
              </a:rPr>
              <a:t>Moses takes it to God in prayer and comes back with a response. God commands that they must marry men within their tribe so their inheritance stays within the tribe. </a:t>
            </a:r>
          </a:p>
          <a:p>
            <a:r>
              <a:rPr lang="en-GB" b="0" i="0" u="none" strike="noStrike" dirty="0">
                <a:solidFill>
                  <a:srgbClr val="3366CC"/>
                </a:solidFill>
                <a:effectLst/>
                <a:latin typeface="Arial" panose="020B0604020202020204" pitchFamily="34" charset="0"/>
              </a:rPr>
              <a:t>What God has given you cannot be taken away.</a:t>
            </a:r>
          </a:p>
          <a:p>
            <a:endParaRPr lang="en-GB" dirty="0"/>
          </a:p>
        </p:txBody>
      </p:sp>
      <p:sp>
        <p:nvSpPr>
          <p:cNvPr id="4" name="Slide Number Placeholder 3"/>
          <p:cNvSpPr>
            <a:spLocks noGrp="1"/>
          </p:cNvSpPr>
          <p:nvPr>
            <p:ph type="sldNum" sz="quarter" idx="5"/>
          </p:nvPr>
        </p:nvSpPr>
        <p:spPr/>
        <p:txBody>
          <a:bodyPr/>
          <a:lstStyle/>
          <a:p>
            <a:fld id="{91761D28-EC33-444E-9B02-744EA431EF1D}" type="slidenum">
              <a:rPr lang="en-GB" smtClean="0"/>
              <a:t>51</a:t>
            </a:fld>
            <a:endParaRPr lang="en-GB" dirty="0"/>
          </a:p>
        </p:txBody>
      </p:sp>
    </p:spTree>
    <p:extLst>
      <p:ext uri="{BB962C8B-B14F-4D97-AF65-F5344CB8AC3E}">
        <p14:creationId xmlns:p14="http://schemas.microsoft.com/office/powerpoint/2010/main" val="1322492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The story of Korah is found in </a:t>
            </a:r>
            <a:r>
              <a:rPr lang="en-US" b="0" i="0" dirty="0">
                <a:solidFill>
                  <a:srgbClr val="040C28"/>
                </a:solidFill>
                <a:effectLst/>
                <a:latin typeface="Google Sans"/>
              </a:rPr>
              <a:t>Numbers 16</a:t>
            </a:r>
            <a:r>
              <a:rPr lang="en-US" b="0" i="0" dirty="0">
                <a:solidFill>
                  <a:srgbClr val="202124"/>
                </a:solidFill>
                <a:effectLst/>
                <a:latin typeface="Google Sans"/>
              </a:rPr>
              <a:t>. Korah led a revolt against Moses; he died, along with all his co-conspirators, when God caused "the earth to open her mouth and swallow him and all that appertained to them" (Numbers 16:31-33). </a:t>
            </a:r>
            <a:r>
              <a:rPr lang="en-US" b="0" i="0" dirty="0">
                <a:solidFill>
                  <a:srgbClr val="202122"/>
                </a:solidFill>
                <a:effectLst/>
                <a:latin typeface="Arial" panose="020B0604020202020204" pitchFamily="34" charset="0"/>
              </a:rPr>
              <a:t>Immediately after this event, the Lord’s anger burned and a plague struck killing another 14,700 Israelites.</a:t>
            </a:r>
            <a:endParaRPr lang="en-GB" dirty="0"/>
          </a:p>
        </p:txBody>
      </p:sp>
      <p:sp>
        <p:nvSpPr>
          <p:cNvPr id="4" name="Slide Number Placeholder 3"/>
          <p:cNvSpPr>
            <a:spLocks noGrp="1"/>
          </p:cNvSpPr>
          <p:nvPr>
            <p:ph type="sldNum" sz="quarter" idx="5"/>
          </p:nvPr>
        </p:nvSpPr>
        <p:spPr/>
        <p:txBody>
          <a:bodyPr/>
          <a:lstStyle/>
          <a:p>
            <a:fld id="{91761D28-EC33-444E-9B02-744EA431EF1D}" type="slidenum">
              <a:rPr lang="en-GB" smtClean="0"/>
              <a:t>52</a:t>
            </a:fld>
            <a:endParaRPr lang="en-GB" dirty="0"/>
          </a:p>
        </p:txBody>
      </p:sp>
    </p:spTree>
    <p:extLst>
      <p:ext uri="{BB962C8B-B14F-4D97-AF65-F5344CB8AC3E}">
        <p14:creationId xmlns:p14="http://schemas.microsoft.com/office/powerpoint/2010/main" val="3825205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761D28-EC33-444E-9B02-744EA431EF1D}" type="slidenum">
              <a:rPr lang="en-GB" smtClean="0"/>
              <a:t>53</a:t>
            </a:fld>
            <a:endParaRPr lang="en-GB" dirty="0"/>
          </a:p>
        </p:txBody>
      </p:sp>
    </p:spTree>
    <p:extLst>
      <p:ext uri="{BB962C8B-B14F-4D97-AF65-F5344CB8AC3E}">
        <p14:creationId xmlns:p14="http://schemas.microsoft.com/office/powerpoint/2010/main" val="2665986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761D28-EC33-444E-9B02-744EA431EF1D}" type="slidenum">
              <a:rPr lang="en-GB" smtClean="0"/>
              <a:t>54</a:t>
            </a:fld>
            <a:endParaRPr lang="en-GB" dirty="0"/>
          </a:p>
        </p:txBody>
      </p:sp>
    </p:spTree>
    <p:extLst>
      <p:ext uri="{BB962C8B-B14F-4D97-AF65-F5344CB8AC3E}">
        <p14:creationId xmlns:p14="http://schemas.microsoft.com/office/powerpoint/2010/main" val="3530465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how easily Joshua gave into the request of Caleb and the daughters of Zelophehad, why did he say no to the Manassites?</a:t>
            </a:r>
          </a:p>
          <a:p>
            <a:r>
              <a:rPr lang="en-GB" dirty="0"/>
              <a:t>Revisit the map and the land apportioned to Manasseh.</a:t>
            </a:r>
          </a:p>
          <a:p>
            <a:endParaRPr lang="en-GB" dirty="0"/>
          </a:p>
          <a:p>
            <a:r>
              <a:rPr lang="en-GB" dirty="0"/>
              <a:t>Note that the tribe of Joseph had already been split into two </a:t>
            </a:r>
            <a:r>
              <a:rPr lang="en-GB" b="1" dirty="0"/>
              <a:t>Ephraim</a:t>
            </a:r>
            <a:r>
              <a:rPr lang="en-GB" dirty="0"/>
              <a:t> and </a:t>
            </a:r>
            <a:r>
              <a:rPr lang="en-GB" b="1" dirty="0"/>
              <a:t>Manasseh</a:t>
            </a:r>
            <a:r>
              <a:rPr lang="en-GB" dirty="0"/>
              <a:t> so technically they were already getting more than a fair share- given land as if they were a whole tribe rather than a half tribe.</a:t>
            </a:r>
          </a:p>
          <a:p>
            <a:endParaRPr lang="en-GB" dirty="0"/>
          </a:p>
        </p:txBody>
      </p:sp>
      <p:sp>
        <p:nvSpPr>
          <p:cNvPr id="4" name="Slide Number Placeholder 3"/>
          <p:cNvSpPr>
            <a:spLocks noGrp="1"/>
          </p:cNvSpPr>
          <p:nvPr>
            <p:ph type="sldNum" sz="quarter" idx="5"/>
          </p:nvPr>
        </p:nvSpPr>
        <p:spPr/>
        <p:txBody>
          <a:bodyPr/>
          <a:lstStyle/>
          <a:p>
            <a:fld id="{91761D28-EC33-444E-9B02-744EA431EF1D}" type="slidenum">
              <a:rPr lang="en-GB" smtClean="0"/>
              <a:t>55</a:t>
            </a:fld>
            <a:endParaRPr lang="en-GB" dirty="0"/>
          </a:p>
        </p:txBody>
      </p:sp>
    </p:spTree>
    <p:extLst>
      <p:ext uri="{BB962C8B-B14F-4D97-AF65-F5344CB8AC3E}">
        <p14:creationId xmlns:p14="http://schemas.microsoft.com/office/powerpoint/2010/main" val="988051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Compare Caleb’s attitude to taking his territory to Manasseh’s children. But with the Lord helping me. </a:t>
            </a:r>
          </a:p>
          <a:p>
            <a:r>
              <a:rPr lang="en-GB" dirty="0"/>
              <a:t>Or with Caleb’s daughter who appreciated what she had and came with reverence and humility.</a:t>
            </a:r>
          </a:p>
          <a:p>
            <a:r>
              <a:rPr lang="en-GB" dirty="0"/>
              <a:t>Or the daughter’s of Zelophedad who had a legal claim.</a:t>
            </a:r>
          </a:p>
          <a:p>
            <a:pPr defTabSz="939363">
              <a:defRPr/>
            </a:pPr>
            <a:r>
              <a:rPr lang="en-GB" dirty="0"/>
              <a:t>Theirs was just a case of Oliver twist but they weren’t even hungry to start with.</a:t>
            </a:r>
          </a:p>
          <a:p>
            <a:endParaRPr lang="en-GB" dirty="0"/>
          </a:p>
          <a:p>
            <a:r>
              <a:rPr lang="en-GB" dirty="0"/>
              <a:t>Fear or laziness? Remember they were supposed to be </a:t>
            </a:r>
            <a:r>
              <a:rPr lang="en-GB" b="1" dirty="0"/>
              <a:t>great soldiers </a:t>
            </a:r>
            <a:r>
              <a:rPr lang="en-GB" dirty="0"/>
              <a:t>Joshua 17:1, but got too weak from a fat life? to drive out the people they were supposed to drive out. Eventually mustering enough strength to subdue them, allowing them to stay and do their menial work – privileged lot?  </a:t>
            </a:r>
          </a:p>
          <a:p>
            <a:endParaRPr lang="en-GB" dirty="0"/>
          </a:p>
          <a:p>
            <a:r>
              <a:rPr lang="en-GB" dirty="0"/>
              <a:t>Compare that to Caleb who said, ‘who’s </a:t>
            </a:r>
            <a:r>
              <a:rPr lang="en-GB" dirty="0" err="1"/>
              <a:t>gonna</a:t>
            </a:r>
            <a:r>
              <a:rPr lang="en-GB" dirty="0"/>
              <a:t> help me drive out these people and here’s a wife to sweeten the deal.’</a:t>
            </a:r>
          </a:p>
          <a:p>
            <a:endParaRPr lang="en-GB" dirty="0"/>
          </a:p>
          <a:p>
            <a:r>
              <a:rPr lang="en-GB" dirty="0"/>
              <a:t>They showed no faith in the God who they know had enriched and multiplied them thus far and his ability to help them conquer the forest Joshua sent them to. Instead, they whinged.</a:t>
            </a:r>
          </a:p>
          <a:p>
            <a:endParaRPr lang="en-GB" dirty="0"/>
          </a:p>
        </p:txBody>
      </p:sp>
      <p:sp>
        <p:nvSpPr>
          <p:cNvPr id="4" name="Slide Number Placeholder 3"/>
          <p:cNvSpPr>
            <a:spLocks noGrp="1"/>
          </p:cNvSpPr>
          <p:nvPr>
            <p:ph type="sldNum" sz="quarter" idx="5"/>
          </p:nvPr>
        </p:nvSpPr>
        <p:spPr/>
        <p:txBody>
          <a:bodyPr/>
          <a:lstStyle/>
          <a:p>
            <a:fld id="{91761D28-EC33-444E-9B02-744EA431EF1D}" type="slidenum">
              <a:rPr lang="en-GB" smtClean="0"/>
              <a:t>56</a:t>
            </a:fld>
            <a:endParaRPr lang="en-GB" dirty="0"/>
          </a:p>
        </p:txBody>
      </p:sp>
    </p:spTree>
    <p:extLst>
      <p:ext uri="{BB962C8B-B14F-4D97-AF65-F5344CB8AC3E}">
        <p14:creationId xmlns:p14="http://schemas.microsoft.com/office/powerpoint/2010/main" val="3729530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defRPr/>
            </a:pPr>
            <a:r>
              <a:rPr lang="en-GB" dirty="0"/>
              <a:t>These principles apply whether we are trying to win souls for Christ on in the daily intricacies of our lives</a:t>
            </a:r>
          </a:p>
          <a:p>
            <a:endParaRPr lang="en-GB" dirty="0"/>
          </a:p>
          <a:p>
            <a:pPr marL="234841" indent="-234841">
              <a:buAutoNum type="arabicPeriod"/>
            </a:pPr>
            <a:r>
              <a:rPr lang="en-GB" dirty="0"/>
              <a:t>Joshua 21 : 45 </a:t>
            </a:r>
            <a:r>
              <a:rPr lang="en-US" b="1" i="0" baseline="30000" dirty="0">
                <a:solidFill>
                  <a:srgbClr val="000000"/>
                </a:solidFill>
                <a:effectLst/>
                <a:latin typeface="system-ui"/>
              </a:rPr>
              <a:t>45 </a:t>
            </a:r>
            <a:r>
              <a:rPr lang="en-US" b="0" i="0" dirty="0">
                <a:solidFill>
                  <a:srgbClr val="000000"/>
                </a:solidFill>
                <a:effectLst/>
                <a:latin typeface="system-ui"/>
              </a:rPr>
              <a:t>Not one of all the </a:t>
            </a:r>
            <a:r>
              <a:rPr lang="en-US" b="0" i="0" cap="small" dirty="0">
                <a:solidFill>
                  <a:srgbClr val="000000"/>
                </a:solidFill>
                <a:effectLst/>
                <a:latin typeface="system-ui"/>
              </a:rPr>
              <a:t>Lord</a:t>
            </a:r>
            <a:r>
              <a:rPr lang="en-US" b="0" i="0" dirty="0">
                <a:solidFill>
                  <a:srgbClr val="000000"/>
                </a:solidFill>
                <a:effectLst/>
                <a:latin typeface="system-ui"/>
              </a:rPr>
              <a:t>’s good promises to Israel failed; every one was fulfilled.</a:t>
            </a:r>
          </a:p>
          <a:p>
            <a:pPr marL="234841" indent="-234841" defTabSz="939363">
              <a:buFont typeface="+mj-lt"/>
              <a:buAutoNum type="arabicPeriod"/>
              <a:defRPr/>
            </a:pPr>
            <a:r>
              <a:rPr lang="en-GB" b="0" i="0" dirty="0">
                <a:solidFill>
                  <a:srgbClr val="000000"/>
                </a:solidFill>
                <a:effectLst/>
                <a:latin typeface="system-ui"/>
              </a:rPr>
              <a:t>Isaiah 43:26 Says: </a:t>
            </a:r>
            <a:r>
              <a:rPr lang="en-US" dirty="0"/>
              <a:t>Review the past for me, let us argue the matter together; God’s happy for us to remind him of what he’s said. </a:t>
            </a:r>
            <a:endParaRPr lang="en-US" b="0" i="0" dirty="0">
              <a:solidFill>
                <a:srgbClr val="000000"/>
              </a:solidFill>
              <a:effectLst/>
              <a:latin typeface="system-ui"/>
            </a:endParaRPr>
          </a:p>
          <a:p>
            <a:pPr marL="234841" indent="-234841" defTabSz="939363">
              <a:buFont typeface="+mj-lt"/>
              <a:buAutoNum type="arabicPeriod"/>
              <a:defRPr/>
            </a:pPr>
            <a:r>
              <a:rPr lang="en-US" dirty="0"/>
              <a:t>John 15:7 “If you abide in me, and my words abide in you, ask whatever you wish, and it will be done for you.”</a:t>
            </a:r>
          </a:p>
          <a:p>
            <a:pPr marL="234841" indent="-234841" defTabSz="939363">
              <a:buFont typeface="+mj-lt"/>
              <a:buAutoNum type="arabicPeriod"/>
              <a:defRPr/>
            </a:pPr>
            <a:r>
              <a:rPr lang="en-US" b="0" i="0" dirty="0">
                <a:solidFill>
                  <a:srgbClr val="202124"/>
                </a:solidFill>
                <a:effectLst/>
                <a:latin typeface="Google Sans"/>
              </a:rPr>
              <a:t>Matthew 21:22 - And whatever you ask in prayer, you will receive, if you have faith.</a:t>
            </a:r>
          </a:p>
          <a:p>
            <a:pPr marL="234841" indent="-234841" defTabSz="939363">
              <a:buFont typeface="+mj-lt"/>
              <a:buAutoNum type="arabicPeriod"/>
              <a:defRPr/>
            </a:pPr>
            <a:r>
              <a:rPr lang="en-GB" b="0" i="0" dirty="0">
                <a:solidFill>
                  <a:srgbClr val="000000"/>
                </a:solidFill>
                <a:effectLst/>
                <a:latin typeface="system-ui"/>
              </a:rPr>
              <a:t>James 2:14-26 – Faith without works is dead.</a:t>
            </a:r>
          </a:p>
          <a:p>
            <a:pPr marL="234841" indent="-234841" defTabSz="939363">
              <a:buFont typeface="+mj-lt"/>
              <a:buAutoNum type="arabicPeriod"/>
              <a:defRPr/>
            </a:pPr>
            <a:r>
              <a:rPr lang="en-US" dirty="0"/>
              <a:t>John 16:24 Until now you have asked for nothing in My name; ask and you will receive, so that your joy may be made full.</a:t>
            </a:r>
            <a:br>
              <a:rPr lang="en-GB" b="0" i="0" dirty="0">
                <a:solidFill>
                  <a:srgbClr val="000000"/>
                </a:solidFill>
                <a:effectLst/>
                <a:latin typeface="system-ui"/>
              </a:rPr>
            </a:br>
            <a:endParaRPr lang="en-GB" dirty="0"/>
          </a:p>
          <a:p>
            <a:endParaRPr lang="en-GB" b="0" i="0" dirty="0">
              <a:solidFill>
                <a:srgbClr val="000000"/>
              </a:solidFill>
              <a:effectLst/>
              <a:latin typeface="system-ui"/>
            </a:endParaRPr>
          </a:p>
          <a:p>
            <a:endParaRPr lang="en-GB"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761D28-EC33-444E-9B02-744EA431EF1D}" type="slidenum">
              <a:rPr lang="en-GB" smtClean="0"/>
              <a:t>57</a:t>
            </a:fld>
            <a:endParaRPr lang="en-GB" dirty="0"/>
          </a:p>
        </p:txBody>
      </p:sp>
    </p:spTree>
    <p:extLst>
      <p:ext uri="{BB962C8B-B14F-4D97-AF65-F5344CB8AC3E}">
        <p14:creationId xmlns:p14="http://schemas.microsoft.com/office/powerpoint/2010/main" val="1536248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32</a:t>
            </a:fld>
            <a:endParaRPr lang="en-GB"/>
          </a:p>
        </p:txBody>
      </p:sp>
    </p:spTree>
    <p:extLst>
      <p:ext uri="{BB962C8B-B14F-4D97-AF65-F5344CB8AC3E}">
        <p14:creationId xmlns:p14="http://schemas.microsoft.com/office/powerpoint/2010/main" val="257565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34</a:t>
            </a:fld>
            <a:endParaRPr lang="en-GB"/>
          </a:p>
        </p:txBody>
      </p:sp>
    </p:spTree>
    <p:extLst>
      <p:ext uri="{BB962C8B-B14F-4D97-AF65-F5344CB8AC3E}">
        <p14:creationId xmlns:p14="http://schemas.microsoft.com/office/powerpoint/2010/main" val="111254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39</a:t>
            </a:fld>
            <a:endParaRPr lang="en-GB"/>
          </a:p>
        </p:txBody>
      </p:sp>
    </p:spTree>
    <p:extLst>
      <p:ext uri="{BB962C8B-B14F-4D97-AF65-F5344CB8AC3E}">
        <p14:creationId xmlns:p14="http://schemas.microsoft.com/office/powerpoint/2010/main" val="3940208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79B61DE-1D46-4752-AF65-FA2C4EB0D1D0}" type="slidenum">
              <a:rPr lang="en-GB" smtClean="0"/>
              <a:t>44</a:t>
            </a:fld>
            <a:endParaRPr lang="en-GB"/>
          </a:p>
        </p:txBody>
      </p:sp>
    </p:spTree>
    <p:extLst>
      <p:ext uri="{BB962C8B-B14F-4D97-AF65-F5344CB8AC3E}">
        <p14:creationId xmlns:p14="http://schemas.microsoft.com/office/powerpoint/2010/main" val="2379316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1761D28-EC33-444E-9B02-744EA431EF1D}" type="slidenum">
              <a:rPr lang="en-GB" smtClean="0"/>
              <a:t>45</a:t>
            </a:fld>
            <a:endParaRPr lang="en-GB" dirty="0"/>
          </a:p>
        </p:txBody>
      </p:sp>
    </p:spTree>
    <p:extLst>
      <p:ext uri="{BB962C8B-B14F-4D97-AF65-F5344CB8AC3E}">
        <p14:creationId xmlns:p14="http://schemas.microsoft.com/office/powerpoint/2010/main" val="272609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761D28-EC33-444E-9B02-744EA431EF1D}" type="slidenum">
              <a:rPr lang="en-GB" smtClean="0"/>
              <a:t>46</a:t>
            </a:fld>
            <a:endParaRPr lang="en-GB" dirty="0"/>
          </a:p>
        </p:txBody>
      </p:sp>
    </p:spTree>
    <p:extLst>
      <p:ext uri="{BB962C8B-B14F-4D97-AF65-F5344CB8AC3E}">
        <p14:creationId xmlns:p14="http://schemas.microsoft.com/office/powerpoint/2010/main" val="318784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Verse 9-11 Caleb reminds Joshua of God’s promise through him. </a:t>
            </a:r>
          </a:p>
          <a:p>
            <a:r>
              <a:rPr lang="en-GB" dirty="0"/>
              <a:t>Verse 12 he asks</a:t>
            </a:r>
          </a:p>
          <a:p>
            <a:r>
              <a:rPr lang="en-GB" dirty="0"/>
              <a:t>Verse 13 he gets</a:t>
            </a:r>
          </a:p>
          <a:p>
            <a:r>
              <a:rPr lang="en-GB" dirty="0"/>
              <a:t>Note Joshua a single individual gets a whole city in reward</a:t>
            </a:r>
          </a:p>
          <a:p>
            <a:r>
              <a:rPr lang="en-GB" dirty="0"/>
              <a:t>But look at how long he’s had to wait! 45 years.</a:t>
            </a:r>
          </a:p>
          <a:p>
            <a:endParaRPr lang="en-GB" dirty="0"/>
          </a:p>
        </p:txBody>
      </p:sp>
      <p:sp>
        <p:nvSpPr>
          <p:cNvPr id="4" name="Slide Number Placeholder 3"/>
          <p:cNvSpPr>
            <a:spLocks noGrp="1"/>
          </p:cNvSpPr>
          <p:nvPr>
            <p:ph type="sldNum" sz="quarter" idx="5"/>
          </p:nvPr>
        </p:nvSpPr>
        <p:spPr/>
        <p:txBody>
          <a:bodyPr/>
          <a:lstStyle/>
          <a:p>
            <a:fld id="{91761D28-EC33-444E-9B02-744EA431EF1D}" type="slidenum">
              <a:rPr lang="en-GB" smtClean="0"/>
              <a:t>47</a:t>
            </a:fld>
            <a:endParaRPr lang="en-GB" dirty="0"/>
          </a:p>
        </p:txBody>
      </p:sp>
    </p:spTree>
    <p:extLst>
      <p:ext uri="{BB962C8B-B14F-4D97-AF65-F5344CB8AC3E}">
        <p14:creationId xmlns:p14="http://schemas.microsoft.com/office/powerpoint/2010/main" val="3231347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Hebron also known as Kiriatharba was Caleb’s inheritance for his loyalty and faithfulness to God and Joshua.</a:t>
            </a:r>
          </a:p>
          <a:p>
            <a:r>
              <a:rPr lang="en-GB" dirty="0"/>
              <a:t>But Caleb still has to possess it and he does so with fervour, offering an incentive to whoever helps him defeat it, and so gets a whole city for himself. </a:t>
            </a:r>
          </a:p>
          <a:p>
            <a:endParaRPr lang="en-GB" dirty="0"/>
          </a:p>
        </p:txBody>
      </p:sp>
      <p:sp>
        <p:nvSpPr>
          <p:cNvPr id="4" name="Slide Number Placeholder 3"/>
          <p:cNvSpPr>
            <a:spLocks noGrp="1"/>
          </p:cNvSpPr>
          <p:nvPr>
            <p:ph type="sldNum" sz="quarter" idx="5"/>
          </p:nvPr>
        </p:nvSpPr>
        <p:spPr/>
        <p:txBody>
          <a:bodyPr/>
          <a:lstStyle/>
          <a:p>
            <a:fld id="{91761D28-EC33-444E-9B02-744EA431EF1D}" type="slidenum">
              <a:rPr lang="en-GB" smtClean="0"/>
              <a:t>48</a:t>
            </a:fld>
            <a:endParaRPr lang="en-GB" dirty="0"/>
          </a:p>
        </p:txBody>
      </p:sp>
    </p:spTree>
    <p:extLst>
      <p:ext uri="{BB962C8B-B14F-4D97-AF65-F5344CB8AC3E}">
        <p14:creationId xmlns:p14="http://schemas.microsoft.com/office/powerpoint/2010/main" val="4095363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03/06/2023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03/06/2023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03/06/2023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6EA1CF3-4A15-4CBF-9A5A-6A56C368BE71}" type="datetimeFigureOut">
              <a:rPr lang="en-GB" smtClean="0"/>
              <a:pPr/>
              <a:t>03/06/2023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A1CF3-4A15-4CBF-9A5A-6A56C368BE71}" type="datetimeFigureOut">
              <a:rPr lang="en-GB" smtClean="0"/>
              <a:pPr/>
              <a:t>03/06/2023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6EA1CF3-4A15-4CBF-9A5A-6A56C368BE71}" type="datetimeFigureOut">
              <a:rPr lang="en-GB" smtClean="0"/>
              <a:pPr/>
              <a:t>03/06/2023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6EA1CF3-4A15-4CBF-9A5A-6A56C368BE71}" type="datetimeFigureOut">
              <a:rPr lang="en-GB" smtClean="0"/>
              <a:pPr/>
              <a:t>03/06/2023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6EA1CF3-4A15-4CBF-9A5A-6A56C368BE71}" type="datetimeFigureOut">
              <a:rPr lang="en-GB" smtClean="0"/>
              <a:pPr/>
              <a:t>03/06/2023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A1CF3-4A15-4CBF-9A5A-6A56C368BE71}" type="datetimeFigureOut">
              <a:rPr lang="en-GB" smtClean="0"/>
              <a:pPr/>
              <a:t>03/06/2023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03/06/2023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EA1CF3-4A15-4CBF-9A5A-6A56C368BE71}" type="datetimeFigureOut">
              <a:rPr lang="en-GB" smtClean="0"/>
              <a:pPr/>
              <a:t>03/06/2023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D929FA-79A7-47B7-BF4C-8C146230B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A1CF3-4A15-4CBF-9A5A-6A56C368BE71}" type="datetimeFigureOut">
              <a:rPr lang="en-GB" smtClean="0"/>
              <a:pPr/>
              <a:t>03/06/2023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929FA-79A7-47B7-BF4C-8C146230B1E4}"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www.biblegateway.com/passage/?search=Joshua+14%3A+9-11&amp;version=NIV#fen-NIV-6197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ccli.com/" TargetMode="External"/><Relationship Id="rId2" Type="http://schemas.openxmlformats.org/officeDocument/2006/relationships/hyperlink" Target="https://songselect.ccli.com/about/termsofuse"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C73C4-F008-4FD5-AAEC-EF911DED463B}"/>
              </a:ext>
            </a:extLst>
          </p:cNvPr>
          <p:cNvSpPr>
            <a:spLocks noGrp="1"/>
          </p:cNvSpPr>
          <p:nvPr>
            <p:ph idx="1"/>
          </p:nvPr>
        </p:nvSpPr>
        <p:spPr>
          <a:xfrm>
            <a:off x="395536" y="764704"/>
            <a:ext cx="8229600" cy="4525963"/>
          </a:xfrm>
        </p:spPr>
        <p:txBody>
          <a:bodyPr>
            <a:normAutofit fontScale="92500"/>
          </a:bodyPr>
          <a:lstStyle/>
          <a:p>
            <a:pPr marL="0" indent="0" algn="ctr">
              <a:buNone/>
            </a:pPr>
            <a:r>
              <a:rPr lang="en-GB" sz="6000" dirty="0">
                <a:solidFill>
                  <a:schemeClr val="bg1"/>
                </a:solidFill>
              </a:rPr>
              <a:t>Cornerstone City Church</a:t>
            </a:r>
            <a:br>
              <a:rPr lang="en-GB" sz="6000" dirty="0">
                <a:solidFill>
                  <a:schemeClr val="bg1"/>
                </a:solidFill>
              </a:rPr>
            </a:br>
            <a:r>
              <a:rPr lang="en-GB" sz="6000" dirty="0">
                <a:solidFill>
                  <a:schemeClr val="bg1"/>
                </a:solidFill>
              </a:rPr>
              <a:t>Peninsula Plus Community</a:t>
            </a:r>
            <a:br>
              <a:rPr lang="en-GB" sz="6000" dirty="0">
                <a:solidFill>
                  <a:schemeClr val="bg1"/>
                </a:solidFill>
              </a:rPr>
            </a:br>
            <a:br>
              <a:rPr lang="en-GB" sz="6000" dirty="0">
                <a:solidFill>
                  <a:schemeClr val="bg1"/>
                </a:solidFill>
              </a:rPr>
            </a:br>
            <a:r>
              <a:rPr lang="en-GB" sz="5200" dirty="0">
                <a:solidFill>
                  <a:schemeClr val="bg1"/>
                </a:solidFill>
              </a:rPr>
              <a:t>Hoo Are Ya</a:t>
            </a:r>
            <a:br>
              <a:rPr lang="en-GB" sz="5200" dirty="0">
                <a:solidFill>
                  <a:schemeClr val="bg1"/>
                </a:solidFill>
              </a:rPr>
            </a:br>
            <a:r>
              <a:rPr lang="en-GB" dirty="0">
                <a:solidFill>
                  <a:schemeClr val="bg1"/>
                </a:solidFill>
              </a:rPr>
              <a:t>04-06-2023</a:t>
            </a:r>
          </a:p>
        </p:txBody>
      </p:sp>
    </p:spTree>
    <p:extLst>
      <p:ext uri="{BB962C8B-B14F-4D97-AF65-F5344CB8AC3E}">
        <p14:creationId xmlns:p14="http://schemas.microsoft.com/office/powerpoint/2010/main" val="109961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800" dirty="0">
                <a:solidFill>
                  <a:schemeClr val="bg1"/>
                </a:solidFill>
              </a:rPr>
              <a:t>You are here touching </a:t>
            </a:r>
            <a:r>
              <a:rPr lang="en-GB" sz="4800" dirty="0" err="1">
                <a:solidFill>
                  <a:schemeClr val="bg1"/>
                </a:solidFill>
              </a:rPr>
              <a:t>ev'ry</a:t>
            </a:r>
            <a:r>
              <a:rPr lang="en-GB" sz="4800" dirty="0">
                <a:solidFill>
                  <a:schemeClr val="bg1"/>
                </a:solidFill>
              </a:rPr>
              <a:t> heart</a:t>
            </a:r>
            <a:br>
              <a:rPr lang="en-GB" sz="4800" dirty="0">
                <a:solidFill>
                  <a:schemeClr val="bg1"/>
                </a:solidFill>
              </a:rPr>
            </a:br>
            <a:r>
              <a:rPr lang="en-GB" sz="4800" dirty="0">
                <a:solidFill>
                  <a:schemeClr val="bg1"/>
                </a:solidFill>
              </a:rPr>
              <a:t>I worship You I worship You</a:t>
            </a:r>
            <a:br>
              <a:rPr lang="en-GB" sz="4800" dirty="0">
                <a:solidFill>
                  <a:schemeClr val="bg1"/>
                </a:solidFill>
              </a:rPr>
            </a:br>
            <a:r>
              <a:rPr lang="en-GB" sz="4800" dirty="0">
                <a:solidFill>
                  <a:schemeClr val="bg1"/>
                </a:solidFill>
              </a:rPr>
              <a:t>You are here healing </a:t>
            </a:r>
            <a:r>
              <a:rPr lang="en-GB" sz="4800" dirty="0" err="1">
                <a:solidFill>
                  <a:schemeClr val="bg1"/>
                </a:solidFill>
              </a:rPr>
              <a:t>ev'ry</a:t>
            </a:r>
            <a:r>
              <a:rPr lang="en-GB" sz="4800" dirty="0">
                <a:solidFill>
                  <a:schemeClr val="bg1"/>
                </a:solidFill>
              </a:rPr>
              <a:t> heart</a:t>
            </a:r>
            <a:br>
              <a:rPr lang="en-GB" sz="4800" dirty="0">
                <a:solidFill>
                  <a:schemeClr val="bg1"/>
                </a:solidFill>
              </a:rPr>
            </a:br>
            <a:r>
              <a:rPr lang="en-GB" sz="4800" dirty="0">
                <a:solidFill>
                  <a:schemeClr val="bg1"/>
                </a:solidFill>
              </a:rPr>
              <a:t>I worship You I worship You</a:t>
            </a:r>
          </a:p>
          <a:p>
            <a:r>
              <a:rPr lang="en-GB" sz="4800" dirty="0">
                <a:solidFill>
                  <a:schemeClr val="bg1"/>
                </a:solidFill>
              </a:rPr>
              <a:t>(You are) Way Maker Miracle Worker Promise Keeper</a:t>
            </a:r>
            <a:br>
              <a:rPr lang="en-GB" sz="4800" dirty="0">
                <a:solidFill>
                  <a:schemeClr val="bg1"/>
                </a:solidFill>
              </a:rPr>
            </a:br>
            <a:r>
              <a:rPr lang="en-GB" sz="4800" dirty="0">
                <a:solidFill>
                  <a:schemeClr val="bg1"/>
                </a:solidFill>
              </a:rPr>
              <a:t>Light in the darkness my God that is who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4025890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0"/>
            <a:ext cx="8856984" cy="6669360"/>
          </a:xfrm>
        </p:spPr>
        <p:txBody>
          <a:bodyPr>
            <a:noAutofit/>
          </a:bodyPr>
          <a:lstStyle/>
          <a:p>
            <a:r>
              <a:rPr lang="en-GB" sz="4800" dirty="0">
                <a:solidFill>
                  <a:schemeClr val="bg1"/>
                </a:solidFill>
              </a:rPr>
              <a:t>You are here turning lives around</a:t>
            </a:r>
            <a:br>
              <a:rPr lang="en-GB" sz="4800" dirty="0">
                <a:solidFill>
                  <a:schemeClr val="bg1"/>
                </a:solidFill>
              </a:rPr>
            </a:br>
            <a:r>
              <a:rPr lang="en-GB" sz="4800" dirty="0">
                <a:solidFill>
                  <a:schemeClr val="bg1"/>
                </a:solidFill>
              </a:rPr>
              <a:t>I worship You I worship You</a:t>
            </a:r>
            <a:br>
              <a:rPr lang="en-GB" sz="4800" dirty="0">
                <a:solidFill>
                  <a:schemeClr val="bg1"/>
                </a:solidFill>
              </a:rPr>
            </a:br>
            <a:r>
              <a:rPr lang="en-GB" sz="4800" dirty="0">
                <a:solidFill>
                  <a:schemeClr val="bg1"/>
                </a:solidFill>
              </a:rPr>
              <a:t>You are here mending </a:t>
            </a:r>
            <a:r>
              <a:rPr lang="en-GB" sz="4800" dirty="0" err="1">
                <a:solidFill>
                  <a:schemeClr val="bg1"/>
                </a:solidFill>
              </a:rPr>
              <a:t>ev'ry</a:t>
            </a:r>
            <a:r>
              <a:rPr lang="en-GB" sz="4800" dirty="0">
                <a:solidFill>
                  <a:schemeClr val="bg1"/>
                </a:solidFill>
              </a:rPr>
              <a:t> heart</a:t>
            </a:r>
            <a:br>
              <a:rPr lang="en-GB" sz="4800" dirty="0">
                <a:solidFill>
                  <a:schemeClr val="bg1"/>
                </a:solidFill>
              </a:rPr>
            </a:br>
            <a:r>
              <a:rPr lang="en-GB" sz="4800" dirty="0">
                <a:solidFill>
                  <a:schemeClr val="bg1"/>
                </a:solidFill>
              </a:rPr>
              <a:t>I worship You yeah I worship You Lord</a:t>
            </a:r>
          </a:p>
          <a:p>
            <a:r>
              <a:rPr lang="en-GB" sz="4800" dirty="0">
                <a:solidFill>
                  <a:schemeClr val="bg1"/>
                </a:solidFill>
              </a:rPr>
              <a:t>(You are) Way Maker Miracle Worker Promise Keeper</a:t>
            </a:r>
            <a:br>
              <a:rPr lang="en-GB" sz="4800" dirty="0">
                <a:solidFill>
                  <a:schemeClr val="bg1"/>
                </a:solidFill>
              </a:rPr>
            </a:br>
            <a:r>
              <a:rPr lang="en-GB" sz="4800" dirty="0">
                <a:solidFill>
                  <a:schemeClr val="bg1"/>
                </a:solidFill>
              </a:rPr>
              <a:t>Light in the darkness my God that is who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4108212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0"/>
            <a:ext cx="9036496" cy="6669360"/>
          </a:xfrm>
        </p:spPr>
        <p:txBody>
          <a:bodyPr>
            <a:noAutofit/>
          </a:bodyPr>
          <a:lstStyle/>
          <a:p>
            <a:r>
              <a:rPr lang="en-GB" sz="4600" dirty="0">
                <a:solidFill>
                  <a:schemeClr val="bg1"/>
                </a:solidFill>
              </a:rPr>
              <a:t>That is who You are     x4</a:t>
            </a:r>
          </a:p>
          <a:p>
            <a:endParaRPr lang="en-GB" sz="4600" dirty="0">
              <a:solidFill>
                <a:schemeClr val="bg1"/>
              </a:solidFill>
            </a:endParaRPr>
          </a:p>
          <a:p>
            <a:r>
              <a:rPr lang="en-GB" sz="4600" dirty="0">
                <a:solidFill>
                  <a:schemeClr val="bg1"/>
                </a:solidFill>
              </a:rPr>
              <a:t>Even when I don't see it You're working</a:t>
            </a:r>
            <a:br>
              <a:rPr lang="en-GB" sz="4600" dirty="0">
                <a:solidFill>
                  <a:schemeClr val="bg1"/>
                </a:solidFill>
              </a:rPr>
            </a:br>
            <a:r>
              <a:rPr lang="en-GB" sz="4600" dirty="0">
                <a:solidFill>
                  <a:schemeClr val="bg1"/>
                </a:solidFill>
              </a:rPr>
              <a:t>Even when I don't feel it You're working</a:t>
            </a:r>
            <a:br>
              <a:rPr lang="en-GB" sz="4600" dirty="0">
                <a:solidFill>
                  <a:schemeClr val="bg1"/>
                </a:solidFill>
              </a:rPr>
            </a:br>
            <a:br>
              <a:rPr lang="en-GB" sz="4600" dirty="0">
                <a:solidFill>
                  <a:schemeClr val="bg1"/>
                </a:solidFill>
              </a:rPr>
            </a:br>
            <a:r>
              <a:rPr lang="en-GB" sz="4600" dirty="0">
                <a:solidFill>
                  <a:schemeClr val="bg1"/>
                </a:solidFill>
              </a:rPr>
              <a:t>You never stop You never stop working		    x2</a:t>
            </a:r>
            <a:br>
              <a:rPr lang="en-GB" sz="4600" dirty="0">
                <a:solidFill>
                  <a:schemeClr val="bg1"/>
                </a:solidFill>
              </a:rPr>
            </a:br>
            <a:endParaRPr lang="en-GB" sz="4600" dirty="0">
              <a:solidFill>
                <a:schemeClr val="bg1"/>
              </a:solidFill>
            </a:endParaRP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3025516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sign&#10;&#10;Description automatically generated with medium confidence">
            <a:extLst>
              <a:ext uri="{FF2B5EF4-FFF2-40B4-BE49-F238E27FC236}">
                <a16:creationId xmlns:a16="http://schemas.microsoft.com/office/drawing/2014/main" id="{648E1129-6133-E1BC-9E0C-F6A65632DE22}"/>
              </a:ext>
            </a:extLst>
          </p:cNvPr>
          <p:cNvPicPr>
            <a:picLocks noChangeAspect="1"/>
          </p:cNvPicPr>
          <p:nvPr/>
        </p:nvPicPr>
        <p:blipFill rotWithShape="1">
          <a:blip r:embed="rId2"/>
          <a:srcRect l="7270" r="5704"/>
          <a:stretch/>
        </p:blipFill>
        <p:spPr>
          <a:xfrm rot="21480000">
            <a:off x="853377" y="1003258"/>
            <a:ext cx="7437246" cy="4764396"/>
          </a:xfrm>
          <a:prstGeom prst="rect">
            <a:avLst/>
          </a:prstGeom>
        </p:spPr>
      </p:pic>
    </p:spTree>
    <p:extLst>
      <p:ext uri="{BB962C8B-B14F-4D97-AF65-F5344CB8AC3E}">
        <p14:creationId xmlns:p14="http://schemas.microsoft.com/office/powerpoint/2010/main" val="227169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6600" dirty="0">
              <a:solidFill>
                <a:srgbClr val="00A3E0"/>
              </a:solidFill>
              <a:latin typeface="akagi_probook"/>
            </a:endParaRPr>
          </a:p>
          <a:p>
            <a:r>
              <a:rPr lang="en-GB" sz="6600" dirty="0">
                <a:solidFill>
                  <a:srgbClr val="00A3E0"/>
                </a:solidFill>
                <a:latin typeface="akagi_probook"/>
              </a:rPr>
              <a:t>Goodness Of God</a:t>
            </a:r>
          </a:p>
          <a:p>
            <a:endParaRPr lang="en-GB" sz="1200" dirty="0">
              <a:solidFill>
                <a:schemeClr val="bg1"/>
              </a:solidFill>
            </a:endParaRPr>
          </a:p>
          <a:p>
            <a:r>
              <a:rPr lang="en-GB" sz="1200" dirty="0">
                <a:solidFill>
                  <a:schemeClr val="bg1"/>
                </a:solidFill>
              </a:rPr>
              <a:t>CCLI Song # 7117726</a:t>
            </a:r>
          </a:p>
          <a:p>
            <a:endParaRPr lang="en-GB" sz="1200" dirty="0">
              <a:solidFill>
                <a:schemeClr val="bg1"/>
              </a:solidFill>
            </a:endParaRPr>
          </a:p>
          <a:p>
            <a:r>
              <a:rPr lang="en-GB" sz="1200" dirty="0">
                <a:solidFill>
                  <a:schemeClr val="bg1"/>
                </a:solidFill>
              </a:rPr>
              <a:t>Ben Fielding | Brian Johnson | Ed Cash | Jason Ingram | Jenn Johnson</a:t>
            </a:r>
          </a:p>
          <a:p>
            <a:endParaRPr lang="en-GB" sz="1200" dirty="0">
              <a:solidFill>
                <a:schemeClr val="bg1"/>
              </a:solidFill>
            </a:endParaRPr>
          </a:p>
          <a:p>
            <a:r>
              <a:rPr lang="en-GB" sz="1200" dirty="0">
                <a:solidFill>
                  <a:schemeClr val="bg1"/>
                </a:solidFill>
              </a:rPr>
              <a:t>© 2018 Capitol CMG Paragon (Admin. by Capitol CMG Publishing)</a:t>
            </a:r>
          </a:p>
          <a:p>
            <a:r>
              <a:rPr lang="en-GB" sz="1200" dirty="0">
                <a:solidFill>
                  <a:schemeClr val="bg1"/>
                </a:solidFill>
              </a:rPr>
              <a:t>Fellow Ships Music (Admin. by Essential Music Publishing LLC)</a:t>
            </a:r>
          </a:p>
          <a:p>
            <a:r>
              <a:rPr lang="en-GB" sz="1200" dirty="0">
                <a:solidFill>
                  <a:schemeClr val="bg1"/>
                </a:solidFill>
              </a:rPr>
              <a:t>So Essential Tunes (Admin. by Essential Music Publishing LLC)</a:t>
            </a:r>
          </a:p>
          <a:p>
            <a:r>
              <a:rPr lang="en-GB" sz="1200" dirty="0">
                <a:solidFill>
                  <a:schemeClr val="bg1"/>
                </a:solidFill>
              </a:rPr>
              <a:t>SHOUT! Music Publishing Australia (Admin. by SHOUT! Music Publishing UK)</a:t>
            </a:r>
          </a:p>
          <a:p>
            <a:r>
              <a:rPr lang="en-GB" sz="1200" dirty="0">
                <a:solidFill>
                  <a:schemeClr val="bg1"/>
                </a:solidFill>
              </a:rPr>
              <a:t>Bethel Music Publishing (Admin. by Song Solutions)</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214866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400" dirty="0">
                <a:solidFill>
                  <a:schemeClr val="bg1"/>
                </a:solidFill>
              </a:rPr>
              <a:t>I love You Lord</a:t>
            </a:r>
          </a:p>
          <a:p>
            <a:r>
              <a:rPr lang="en-GB" sz="4400" dirty="0">
                <a:solidFill>
                  <a:schemeClr val="bg1"/>
                </a:solidFill>
              </a:rPr>
              <a:t>Oh Your mercy never fails me</a:t>
            </a:r>
          </a:p>
          <a:p>
            <a:r>
              <a:rPr lang="en-GB" sz="4400" dirty="0">
                <a:solidFill>
                  <a:schemeClr val="bg1"/>
                </a:solidFill>
              </a:rPr>
              <a:t>All my days</a:t>
            </a:r>
          </a:p>
          <a:p>
            <a:r>
              <a:rPr lang="en-GB" sz="4400" dirty="0">
                <a:solidFill>
                  <a:schemeClr val="bg1"/>
                </a:solidFill>
              </a:rPr>
              <a:t>I've been held in Your hands</a:t>
            </a:r>
          </a:p>
          <a:p>
            <a:r>
              <a:rPr lang="en-GB" sz="4400" dirty="0">
                <a:solidFill>
                  <a:schemeClr val="bg1"/>
                </a:solidFill>
              </a:rPr>
              <a:t>From the moment that I wake up</a:t>
            </a:r>
          </a:p>
          <a:p>
            <a:r>
              <a:rPr lang="en-GB" sz="4400" dirty="0">
                <a:solidFill>
                  <a:schemeClr val="bg1"/>
                </a:solidFill>
              </a:rPr>
              <a:t>Until I lay my head</a:t>
            </a:r>
          </a:p>
          <a:p>
            <a:r>
              <a:rPr lang="en-GB" sz="4400" dirty="0">
                <a:solidFill>
                  <a:schemeClr val="bg1"/>
                </a:solidFill>
              </a:rPr>
              <a:t>I will sing of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2508534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5000" dirty="0">
                <a:solidFill>
                  <a:schemeClr val="bg1"/>
                </a:solidFill>
              </a:rPr>
              <a:t>All my life You have been faithful</a:t>
            </a:r>
          </a:p>
          <a:p>
            <a:r>
              <a:rPr lang="en-GB" sz="5000" dirty="0">
                <a:solidFill>
                  <a:schemeClr val="bg1"/>
                </a:solidFill>
              </a:rPr>
              <a:t>All my life You have been so </a:t>
            </a:r>
            <a:r>
              <a:rPr lang="en-GB" sz="5000" dirty="0" err="1">
                <a:solidFill>
                  <a:schemeClr val="bg1"/>
                </a:solidFill>
              </a:rPr>
              <a:t>so</a:t>
            </a:r>
            <a:r>
              <a:rPr lang="en-GB" sz="5000" dirty="0">
                <a:solidFill>
                  <a:schemeClr val="bg1"/>
                </a:solidFill>
              </a:rPr>
              <a:t> good</a:t>
            </a:r>
          </a:p>
          <a:p>
            <a:r>
              <a:rPr lang="en-GB" sz="5000" dirty="0">
                <a:solidFill>
                  <a:schemeClr val="bg1"/>
                </a:solidFill>
              </a:rPr>
              <a:t>With every breath that I am able</a:t>
            </a:r>
          </a:p>
          <a:p>
            <a:r>
              <a:rPr lang="en-GB" sz="5000" dirty="0">
                <a:solidFill>
                  <a:schemeClr val="bg1"/>
                </a:solidFill>
              </a:rPr>
              <a:t>I will sing of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2/4</a:t>
            </a:r>
          </a:p>
        </p:txBody>
      </p:sp>
    </p:spTree>
    <p:extLst>
      <p:ext uri="{BB962C8B-B14F-4D97-AF65-F5344CB8AC3E}">
        <p14:creationId xmlns:p14="http://schemas.microsoft.com/office/powerpoint/2010/main" val="2859563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800" dirty="0">
                <a:solidFill>
                  <a:schemeClr val="bg1"/>
                </a:solidFill>
              </a:rPr>
              <a:t>I love Your voice</a:t>
            </a:r>
          </a:p>
          <a:p>
            <a:r>
              <a:rPr lang="en-GB" sz="4800" dirty="0">
                <a:solidFill>
                  <a:schemeClr val="bg1"/>
                </a:solidFill>
              </a:rPr>
              <a:t>You have led me through the fire</a:t>
            </a:r>
          </a:p>
          <a:p>
            <a:r>
              <a:rPr lang="en-GB" sz="4800" dirty="0">
                <a:solidFill>
                  <a:schemeClr val="bg1"/>
                </a:solidFill>
              </a:rPr>
              <a:t>In darkest night</a:t>
            </a:r>
          </a:p>
          <a:p>
            <a:r>
              <a:rPr lang="en-GB" sz="4800" dirty="0">
                <a:solidFill>
                  <a:schemeClr val="bg1"/>
                </a:solidFill>
              </a:rPr>
              <a:t>You are close like no other</a:t>
            </a:r>
          </a:p>
          <a:p>
            <a:r>
              <a:rPr lang="en-GB" sz="4800" dirty="0">
                <a:solidFill>
                  <a:schemeClr val="bg1"/>
                </a:solidFill>
              </a:rPr>
              <a:t>I've known You as a father</a:t>
            </a:r>
          </a:p>
          <a:p>
            <a:r>
              <a:rPr lang="en-GB" sz="4800" dirty="0">
                <a:solidFill>
                  <a:schemeClr val="bg1"/>
                </a:solidFill>
              </a:rPr>
              <a:t>I've known You as a friend</a:t>
            </a:r>
          </a:p>
          <a:p>
            <a:r>
              <a:rPr lang="en-GB" sz="4800" dirty="0">
                <a:solidFill>
                  <a:schemeClr val="bg1"/>
                </a:solidFill>
              </a:rPr>
              <a:t>I have lived in the goodness of God</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3/4</a:t>
            </a:r>
          </a:p>
        </p:txBody>
      </p:sp>
    </p:spTree>
    <p:extLst>
      <p:ext uri="{BB962C8B-B14F-4D97-AF65-F5344CB8AC3E}">
        <p14:creationId xmlns:p14="http://schemas.microsoft.com/office/powerpoint/2010/main" val="1898522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Your goodness is running after</a:t>
            </a:r>
          </a:p>
          <a:p>
            <a:r>
              <a:rPr lang="en-GB" sz="4000" dirty="0">
                <a:solidFill>
                  <a:schemeClr val="bg1"/>
                </a:solidFill>
              </a:rPr>
              <a:t>It’s running after me</a:t>
            </a:r>
          </a:p>
          <a:p>
            <a:r>
              <a:rPr lang="en-GB" sz="4000" dirty="0">
                <a:solidFill>
                  <a:schemeClr val="bg1"/>
                </a:solidFill>
              </a:rPr>
              <a:t>Your goodness is running after</a:t>
            </a:r>
          </a:p>
          <a:p>
            <a:r>
              <a:rPr lang="en-GB" sz="4000" dirty="0">
                <a:solidFill>
                  <a:schemeClr val="bg1"/>
                </a:solidFill>
              </a:rPr>
              <a:t>It’s running after me</a:t>
            </a:r>
          </a:p>
          <a:p>
            <a:r>
              <a:rPr lang="en-GB" sz="4000" dirty="0">
                <a:solidFill>
                  <a:schemeClr val="bg1"/>
                </a:solidFill>
              </a:rPr>
              <a:t>With my life laid down</a:t>
            </a:r>
          </a:p>
          <a:p>
            <a:r>
              <a:rPr lang="en-GB" sz="4000" dirty="0">
                <a:solidFill>
                  <a:schemeClr val="bg1"/>
                </a:solidFill>
              </a:rPr>
              <a:t>I’m surrendered now</a:t>
            </a:r>
          </a:p>
          <a:p>
            <a:r>
              <a:rPr lang="en-GB" sz="4000" dirty="0">
                <a:solidFill>
                  <a:schemeClr val="bg1"/>
                </a:solidFill>
              </a:rPr>
              <a:t>I give You everything</a:t>
            </a:r>
          </a:p>
          <a:p>
            <a:r>
              <a:rPr lang="en-GB" sz="4000" dirty="0">
                <a:solidFill>
                  <a:schemeClr val="bg1"/>
                </a:solidFill>
              </a:rPr>
              <a:t>Your goodness is running after</a:t>
            </a:r>
          </a:p>
          <a:p>
            <a:r>
              <a:rPr lang="en-GB" sz="4000" dirty="0">
                <a:solidFill>
                  <a:schemeClr val="bg1"/>
                </a:solidFill>
              </a:rPr>
              <a:t>It's running after me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4/4</a:t>
            </a:r>
          </a:p>
        </p:txBody>
      </p:sp>
    </p:spTree>
    <p:extLst>
      <p:ext uri="{BB962C8B-B14F-4D97-AF65-F5344CB8AC3E}">
        <p14:creationId xmlns:p14="http://schemas.microsoft.com/office/powerpoint/2010/main" val="857765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sign&#10;&#10;Description automatically generated with medium confidence">
            <a:extLst>
              <a:ext uri="{FF2B5EF4-FFF2-40B4-BE49-F238E27FC236}">
                <a16:creationId xmlns:a16="http://schemas.microsoft.com/office/drawing/2014/main" id="{648E1129-6133-E1BC-9E0C-F6A65632DE22}"/>
              </a:ext>
            </a:extLst>
          </p:cNvPr>
          <p:cNvPicPr>
            <a:picLocks noChangeAspect="1"/>
          </p:cNvPicPr>
          <p:nvPr/>
        </p:nvPicPr>
        <p:blipFill rotWithShape="1">
          <a:blip r:embed="rId2"/>
          <a:srcRect l="7270" r="5704"/>
          <a:stretch/>
        </p:blipFill>
        <p:spPr>
          <a:xfrm rot="21480000">
            <a:off x="853377" y="1003258"/>
            <a:ext cx="7437246" cy="4764396"/>
          </a:xfrm>
          <a:prstGeom prst="rect">
            <a:avLst/>
          </a:prstGeom>
        </p:spPr>
      </p:pic>
    </p:spTree>
    <p:extLst>
      <p:ext uri="{BB962C8B-B14F-4D97-AF65-F5344CB8AC3E}">
        <p14:creationId xmlns:p14="http://schemas.microsoft.com/office/powerpoint/2010/main" val="664052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House Of The Lord</a:t>
            </a:r>
          </a:p>
          <a:p>
            <a:br>
              <a:rPr lang="en-GB" sz="1200" dirty="0">
                <a:solidFill>
                  <a:schemeClr val="bg1"/>
                </a:solidFill>
              </a:rPr>
            </a:br>
            <a:r>
              <a:rPr lang="en-GB" sz="1200" dirty="0">
                <a:solidFill>
                  <a:schemeClr val="bg1"/>
                </a:solidFill>
              </a:rPr>
              <a:t>CCLI Song # 7168995</a:t>
            </a:r>
          </a:p>
          <a:p>
            <a:endParaRPr lang="en-GB" sz="1200" dirty="0">
              <a:solidFill>
                <a:schemeClr val="bg1"/>
              </a:solidFill>
            </a:endParaRPr>
          </a:p>
          <a:p>
            <a:r>
              <a:rPr lang="en-GB" sz="1200" dirty="0">
                <a:solidFill>
                  <a:schemeClr val="bg1"/>
                </a:solidFill>
              </a:rPr>
              <a:t>© 2020 Phil Wickham </a:t>
            </a:r>
            <a:r>
              <a:rPr lang="en-GB" sz="1200" dirty="0" err="1">
                <a:solidFill>
                  <a:schemeClr val="bg1"/>
                </a:solidFill>
              </a:rPr>
              <a:t>MusicSimply</a:t>
            </a:r>
            <a:r>
              <a:rPr lang="en-GB" sz="1200" dirty="0">
                <a:solidFill>
                  <a:schemeClr val="bg1"/>
                </a:solidFill>
              </a:rPr>
              <a:t> Global </a:t>
            </a:r>
            <a:r>
              <a:rPr lang="en-GB" sz="1200" dirty="0" err="1">
                <a:solidFill>
                  <a:schemeClr val="bg1"/>
                </a:solidFill>
              </a:rPr>
              <a:t>SongsBe</a:t>
            </a:r>
            <a:r>
              <a:rPr lang="en-GB" sz="1200" dirty="0">
                <a:solidFill>
                  <a:schemeClr val="bg1"/>
                </a:solidFill>
              </a:rPr>
              <a:t> Essential </a:t>
            </a:r>
            <a:r>
              <a:rPr lang="en-GB" sz="1200" dirty="0" err="1">
                <a:solidFill>
                  <a:schemeClr val="bg1"/>
                </a:solidFill>
              </a:rPr>
              <a:t>SongsCashagamble</a:t>
            </a:r>
            <a:r>
              <a:rPr lang="en-GB" sz="1200" dirty="0">
                <a:solidFill>
                  <a:schemeClr val="bg1"/>
                </a:solidFill>
              </a:rPr>
              <a:t> Jet Music</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Note: Reproduction of this sheet music requires a CCLI Music Reproduction Licence. Please report all copies.</a:t>
            </a:r>
          </a:p>
          <a:p>
            <a:endParaRPr lang="en-GB" sz="1200" dirty="0">
              <a:solidFill>
                <a:schemeClr val="bg1"/>
              </a:solidFill>
            </a:endParaRPr>
          </a:p>
          <a:p>
            <a:r>
              <a:rPr lang="en-GB" sz="1200" dirty="0">
                <a:solidFill>
                  <a:schemeClr val="bg1"/>
                </a:solidFill>
              </a:rPr>
              <a:t>CCLI Licence No. 33265</a:t>
            </a:r>
          </a:p>
        </p:txBody>
      </p:sp>
    </p:spTree>
    <p:extLst>
      <p:ext uri="{BB962C8B-B14F-4D97-AF65-F5344CB8AC3E}">
        <p14:creationId xmlns:p14="http://schemas.microsoft.com/office/powerpoint/2010/main" val="2940382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5400" dirty="0">
              <a:solidFill>
                <a:schemeClr val="bg1"/>
              </a:solidFill>
            </a:endParaRPr>
          </a:p>
          <a:p>
            <a:r>
              <a:rPr lang="en-GB" sz="4400" b="0" i="0" dirty="0">
                <a:solidFill>
                  <a:srgbClr val="00A3E0"/>
                </a:solidFill>
                <a:effectLst/>
                <a:latin typeface="akagi_probook"/>
              </a:rPr>
              <a:t>Holy Forever</a:t>
            </a:r>
          </a:p>
          <a:p>
            <a:br>
              <a:rPr lang="en-GB" sz="1200" dirty="0">
                <a:solidFill>
                  <a:schemeClr val="bg1"/>
                </a:solidFill>
              </a:rPr>
            </a:br>
            <a:r>
              <a:rPr lang="en-GB" sz="1200" dirty="0">
                <a:solidFill>
                  <a:schemeClr val="bg1"/>
                </a:solidFill>
              </a:rPr>
              <a:t>CCLI Song # 7201044</a:t>
            </a:r>
          </a:p>
          <a:p>
            <a:endParaRPr lang="en-GB" sz="1200" dirty="0">
              <a:solidFill>
                <a:schemeClr val="bg1"/>
              </a:solidFill>
            </a:endParaRPr>
          </a:p>
          <a:p>
            <a:r>
              <a:rPr lang="en-GB" sz="1200" dirty="0">
                <a:solidFill>
                  <a:schemeClr val="bg1"/>
                </a:solidFill>
              </a:rPr>
              <a:t>Brian Johnson | Chris Tomlin | Jason Ingram | Jenn Johnson | Phil Wickham</a:t>
            </a:r>
          </a:p>
          <a:p>
            <a:endParaRPr lang="en-GB" sz="1200" dirty="0">
              <a:solidFill>
                <a:schemeClr val="bg1"/>
              </a:solidFill>
            </a:endParaRPr>
          </a:p>
          <a:p>
            <a:r>
              <a:rPr lang="en-GB" sz="1200" dirty="0">
                <a:solidFill>
                  <a:schemeClr val="bg1"/>
                </a:solidFill>
              </a:rPr>
              <a:t>© Phil Wickham Music (Admin. by / Small Stone Media BV, Holland (Admin. in the UK/Eire by Song Solutions www.songsolutions.org))</a:t>
            </a:r>
          </a:p>
          <a:p>
            <a:r>
              <a:rPr lang="en-GB" sz="1200" dirty="0">
                <a:solidFill>
                  <a:schemeClr val="bg1"/>
                </a:solidFill>
              </a:rPr>
              <a:t>Simply Global Songs (Admin. by / Small Stone Media BV, Holland (Admin. in the UK/Eire by Song Solutions www.songsolutions.org))</a:t>
            </a:r>
          </a:p>
          <a:p>
            <a:r>
              <a:rPr lang="en-GB" sz="1200" dirty="0">
                <a:solidFill>
                  <a:schemeClr val="bg1"/>
                </a:solidFill>
              </a:rPr>
              <a:t>Capitol CMG Paragon (Admin. by Capitol CMG Publishing)</a:t>
            </a:r>
          </a:p>
          <a:p>
            <a:r>
              <a:rPr lang="en-GB" sz="1200" dirty="0">
                <a:solidFill>
                  <a:schemeClr val="bg1"/>
                </a:solidFill>
              </a:rPr>
              <a:t>S. D. G. Publishing (Admin. by Capitol CMG Publishing)</a:t>
            </a:r>
          </a:p>
          <a:p>
            <a:r>
              <a:rPr lang="en-GB" sz="1200" dirty="0">
                <a:solidFill>
                  <a:schemeClr val="bg1"/>
                </a:solidFill>
              </a:rPr>
              <a:t>Be Essential Songs (Admin. by Essential Music Publishing LLC)</a:t>
            </a:r>
          </a:p>
          <a:p>
            <a:r>
              <a:rPr lang="en-GB" sz="1200" dirty="0">
                <a:solidFill>
                  <a:schemeClr val="bg1"/>
                </a:solidFill>
              </a:rPr>
              <a:t>My Magnolia Music (Admin. by Essential Music Publishing LLC)</a:t>
            </a:r>
          </a:p>
          <a:p>
            <a:r>
              <a:rPr lang="en-GB" sz="1200" dirty="0">
                <a:solidFill>
                  <a:schemeClr val="bg1"/>
                </a:solidFill>
              </a:rPr>
              <a:t>Bethel Music Publishing (Admin. by Song Solutions)</a:t>
            </a:r>
          </a:p>
          <a:p>
            <a:r>
              <a:rPr lang="en-GB" sz="1200" dirty="0">
                <a:solidFill>
                  <a:schemeClr val="bg1"/>
                </a:solidFill>
              </a:rPr>
              <a:t>Brian and Jenn Publishing (Admin. by Song Solutions)</a:t>
            </a:r>
          </a:p>
          <a:p>
            <a:r>
              <a:rPr lang="en-GB" sz="1200" dirty="0">
                <a:solidFill>
                  <a:schemeClr val="bg1"/>
                </a:solidFill>
              </a:rPr>
              <a:t>For use solely with the </a:t>
            </a:r>
            <a:r>
              <a:rPr lang="en-GB" sz="1200" dirty="0" err="1">
                <a:solidFill>
                  <a:schemeClr val="bg1"/>
                </a:solidFill>
              </a:rPr>
              <a:t>SongSelect</a:t>
            </a:r>
            <a:r>
              <a:rPr lang="en-GB" sz="1200" dirty="0">
                <a:solidFill>
                  <a:schemeClr val="bg1"/>
                </a:solidFill>
              </a:rPr>
              <a:t>® Terms of Use. All rights reserved. www.ccli.com</a:t>
            </a:r>
          </a:p>
          <a:p>
            <a:endParaRPr lang="en-GB" sz="1200" dirty="0">
              <a:solidFill>
                <a:schemeClr val="bg1"/>
              </a:solidFill>
            </a:endParaRPr>
          </a:p>
          <a:p>
            <a:r>
              <a:rPr lang="en-GB" sz="1200" dirty="0">
                <a:solidFill>
                  <a:schemeClr val="bg1"/>
                </a:solidFill>
              </a:rPr>
              <a:t>CCLI Licence No. 33265</a:t>
            </a:r>
            <a:br>
              <a:rPr lang="en-GB" sz="1200" dirty="0">
                <a:solidFill>
                  <a:schemeClr val="bg1"/>
                </a:solidFill>
              </a:rPr>
            </a:br>
            <a:endParaRPr lang="en-GB" sz="1200" dirty="0">
              <a:solidFill>
                <a:schemeClr val="bg1"/>
              </a:solidFill>
            </a:endParaRPr>
          </a:p>
        </p:txBody>
      </p:sp>
    </p:spTree>
    <p:extLst>
      <p:ext uri="{BB962C8B-B14F-4D97-AF65-F5344CB8AC3E}">
        <p14:creationId xmlns:p14="http://schemas.microsoft.com/office/powerpoint/2010/main" val="1488508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A thousand generations falling down in worship</a:t>
            </a:r>
          </a:p>
          <a:p>
            <a:r>
              <a:rPr lang="en-GB" sz="4000" dirty="0">
                <a:solidFill>
                  <a:schemeClr val="bg1"/>
                </a:solidFill>
              </a:rPr>
              <a:t>To sing the song of ages to the Lamb</a:t>
            </a:r>
          </a:p>
          <a:p>
            <a:r>
              <a:rPr lang="en-GB" sz="4000" dirty="0">
                <a:solidFill>
                  <a:schemeClr val="bg1"/>
                </a:solidFill>
              </a:rPr>
              <a:t>And all who've gone before us</a:t>
            </a:r>
          </a:p>
          <a:p>
            <a:r>
              <a:rPr lang="en-GB" sz="4000" dirty="0">
                <a:solidFill>
                  <a:schemeClr val="bg1"/>
                </a:solidFill>
              </a:rPr>
              <a:t>And all who will believe</a:t>
            </a:r>
          </a:p>
          <a:p>
            <a:r>
              <a:rPr lang="en-GB" sz="4000" dirty="0">
                <a:solidFill>
                  <a:schemeClr val="bg1"/>
                </a:solidFill>
              </a:rPr>
              <a:t>Will sing the song of ages to the Lamb</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1/10</a:t>
            </a:r>
          </a:p>
        </p:txBody>
      </p:sp>
    </p:spTree>
    <p:extLst>
      <p:ext uri="{BB962C8B-B14F-4D97-AF65-F5344CB8AC3E}">
        <p14:creationId xmlns:p14="http://schemas.microsoft.com/office/powerpoint/2010/main" val="4097623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(Jesus) Your name is the highest</a:t>
            </a:r>
          </a:p>
          <a:p>
            <a:r>
              <a:rPr lang="en-GB" sz="4000" dirty="0">
                <a:solidFill>
                  <a:schemeClr val="bg1"/>
                </a:solidFill>
              </a:rPr>
              <a:t>Your name is the greatest</a:t>
            </a:r>
          </a:p>
          <a:p>
            <a:r>
              <a:rPr lang="en-GB" sz="4000" dirty="0">
                <a:solidFill>
                  <a:schemeClr val="bg1"/>
                </a:solidFill>
              </a:rPr>
              <a:t>Your name stands above them all</a:t>
            </a:r>
          </a:p>
          <a:p>
            <a:r>
              <a:rPr lang="en-GB" sz="4000" dirty="0">
                <a:solidFill>
                  <a:schemeClr val="bg1"/>
                </a:solidFill>
              </a:rPr>
              <a:t>All thrones and dominions</a:t>
            </a:r>
          </a:p>
          <a:p>
            <a:r>
              <a:rPr lang="en-GB" sz="4000" dirty="0">
                <a:solidFill>
                  <a:schemeClr val="bg1"/>
                </a:solidFill>
              </a:rPr>
              <a:t>All powers and positions</a:t>
            </a:r>
          </a:p>
          <a:p>
            <a:r>
              <a:rPr lang="en-GB" sz="4000" dirty="0">
                <a:solidFill>
                  <a:schemeClr val="bg1"/>
                </a:solidFill>
              </a:rPr>
              <a:t>Your name stands above them all</a:t>
            </a:r>
          </a:p>
        </p:txBody>
      </p:sp>
      <p:sp>
        <p:nvSpPr>
          <p:cNvPr id="4" name="TextBox 3"/>
          <p:cNvSpPr txBox="1"/>
          <p:nvPr/>
        </p:nvSpPr>
        <p:spPr>
          <a:xfrm>
            <a:off x="8359811" y="-42193"/>
            <a:ext cx="784189" cy="461665"/>
          </a:xfrm>
          <a:prstGeom prst="rect">
            <a:avLst/>
          </a:prstGeom>
          <a:noFill/>
        </p:spPr>
        <p:txBody>
          <a:bodyPr wrap="none" rtlCol="0">
            <a:spAutoFit/>
          </a:bodyPr>
          <a:lstStyle/>
          <a:p>
            <a:r>
              <a:rPr lang="en-GB" sz="2400" b="1" dirty="0">
                <a:solidFill>
                  <a:schemeClr val="bg1"/>
                </a:solidFill>
              </a:rPr>
              <a:t>2/10</a:t>
            </a:r>
          </a:p>
        </p:txBody>
      </p:sp>
    </p:spTree>
    <p:extLst>
      <p:ext uri="{BB962C8B-B14F-4D97-AF65-F5344CB8AC3E}">
        <p14:creationId xmlns:p14="http://schemas.microsoft.com/office/powerpoint/2010/main" val="64978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And the angels cry Holy</a:t>
            </a:r>
          </a:p>
          <a:p>
            <a:r>
              <a:rPr lang="en-GB" sz="4000" dirty="0">
                <a:solidFill>
                  <a:schemeClr val="bg1"/>
                </a:solidFill>
              </a:rPr>
              <a:t>All creation cries Holy</a:t>
            </a:r>
          </a:p>
          <a:p>
            <a:r>
              <a:rPr lang="en-GB" sz="4000" dirty="0">
                <a:solidFill>
                  <a:schemeClr val="bg1"/>
                </a:solidFill>
              </a:rPr>
              <a:t>You are lifted high Holy</a:t>
            </a:r>
          </a:p>
          <a:p>
            <a:r>
              <a:rPr lang="en-GB" sz="4000" dirty="0">
                <a:solidFill>
                  <a:schemeClr val="bg1"/>
                </a:solidFill>
              </a:rPr>
              <a:t>Holy forever</a:t>
            </a:r>
          </a:p>
        </p:txBody>
      </p:sp>
      <p:sp>
        <p:nvSpPr>
          <p:cNvPr id="4" name="TextBox 3"/>
          <p:cNvSpPr txBox="1"/>
          <p:nvPr/>
        </p:nvSpPr>
        <p:spPr>
          <a:xfrm>
            <a:off x="8428377" y="0"/>
            <a:ext cx="784189" cy="461665"/>
          </a:xfrm>
          <a:prstGeom prst="rect">
            <a:avLst/>
          </a:prstGeom>
          <a:noFill/>
        </p:spPr>
        <p:txBody>
          <a:bodyPr wrap="none" rtlCol="0">
            <a:spAutoFit/>
          </a:bodyPr>
          <a:lstStyle/>
          <a:p>
            <a:r>
              <a:rPr lang="en-GB" sz="2400" b="1" dirty="0">
                <a:solidFill>
                  <a:schemeClr val="bg1"/>
                </a:solidFill>
              </a:rPr>
              <a:t>3/10</a:t>
            </a:r>
          </a:p>
        </p:txBody>
      </p:sp>
    </p:spTree>
    <p:extLst>
      <p:ext uri="{BB962C8B-B14F-4D97-AF65-F5344CB8AC3E}">
        <p14:creationId xmlns:p14="http://schemas.microsoft.com/office/powerpoint/2010/main" val="1408307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If you've been forgiven and if you've been redeemed</a:t>
            </a:r>
          </a:p>
          <a:p>
            <a:r>
              <a:rPr lang="en-GB" sz="4000" dirty="0">
                <a:solidFill>
                  <a:schemeClr val="bg1"/>
                </a:solidFill>
              </a:rPr>
              <a:t>Sing the song forever to the Lamb</a:t>
            </a:r>
          </a:p>
          <a:p>
            <a:r>
              <a:rPr lang="en-GB" sz="4000" dirty="0">
                <a:solidFill>
                  <a:schemeClr val="bg1"/>
                </a:solidFill>
              </a:rPr>
              <a:t>If you walk in freedom and if you bear His name</a:t>
            </a:r>
          </a:p>
          <a:p>
            <a:r>
              <a:rPr lang="en-GB" sz="4000" dirty="0">
                <a:solidFill>
                  <a:schemeClr val="bg1"/>
                </a:solidFill>
              </a:rPr>
              <a:t>Sing the song forever to the Lamb</a:t>
            </a:r>
          </a:p>
          <a:p>
            <a:r>
              <a:rPr lang="en-GB" sz="4000" dirty="0">
                <a:solidFill>
                  <a:schemeClr val="bg1"/>
                </a:solidFill>
              </a:rPr>
              <a:t>We'll sing the song forever and amen</a:t>
            </a:r>
          </a:p>
        </p:txBody>
      </p:sp>
      <p:sp>
        <p:nvSpPr>
          <p:cNvPr id="4" name="TextBox 3"/>
          <p:cNvSpPr txBox="1"/>
          <p:nvPr/>
        </p:nvSpPr>
        <p:spPr>
          <a:xfrm>
            <a:off x="8428377" y="0"/>
            <a:ext cx="784189" cy="461665"/>
          </a:xfrm>
          <a:prstGeom prst="rect">
            <a:avLst/>
          </a:prstGeom>
          <a:noFill/>
        </p:spPr>
        <p:txBody>
          <a:bodyPr wrap="none" rtlCol="0">
            <a:spAutoFit/>
          </a:bodyPr>
          <a:lstStyle/>
          <a:p>
            <a:r>
              <a:rPr lang="en-GB" sz="2400" b="1" dirty="0">
                <a:solidFill>
                  <a:schemeClr val="bg1"/>
                </a:solidFill>
              </a:rPr>
              <a:t>4/10</a:t>
            </a:r>
          </a:p>
        </p:txBody>
      </p:sp>
    </p:spTree>
    <p:extLst>
      <p:ext uri="{BB962C8B-B14F-4D97-AF65-F5344CB8AC3E}">
        <p14:creationId xmlns:p14="http://schemas.microsoft.com/office/powerpoint/2010/main" val="2044400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And the angels cry Holy</a:t>
            </a:r>
          </a:p>
          <a:p>
            <a:r>
              <a:rPr lang="en-GB" sz="4000" dirty="0">
                <a:solidFill>
                  <a:schemeClr val="bg1"/>
                </a:solidFill>
              </a:rPr>
              <a:t>All creation cries Holy</a:t>
            </a:r>
          </a:p>
          <a:p>
            <a:r>
              <a:rPr lang="en-GB" sz="4000" dirty="0">
                <a:solidFill>
                  <a:schemeClr val="bg1"/>
                </a:solidFill>
              </a:rPr>
              <a:t>You are lifted high Holy</a:t>
            </a:r>
          </a:p>
          <a:p>
            <a:r>
              <a:rPr lang="en-GB" sz="4000" dirty="0">
                <a:solidFill>
                  <a:schemeClr val="bg1"/>
                </a:solidFill>
              </a:rPr>
              <a:t>Holy forever</a:t>
            </a:r>
          </a:p>
        </p:txBody>
      </p:sp>
      <p:sp>
        <p:nvSpPr>
          <p:cNvPr id="4" name="TextBox 3"/>
          <p:cNvSpPr txBox="1"/>
          <p:nvPr/>
        </p:nvSpPr>
        <p:spPr>
          <a:xfrm>
            <a:off x="8244408" y="44624"/>
            <a:ext cx="784189" cy="461665"/>
          </a:xfrm>
          <a:prstGeom prst="rect">
            <a:avLst/>
          </a:prstGeom>
          <a:noFill/>
        </p:spPr>
        <p:txBody>
          <a:bodyPr wrap="none" rtlCol="0">
            <a:spAutoFit/>
          </a:bodyPr>
          <a:lstStyle/>
          <a:p>
            <a:r>
              <a:rPr lang="en-GB" sz="2400" b="1" dirty="0">
                <a:solidFill>
                  <a:schemeClr val="bg1"/>
                </a:solidFill>
              </a:rPr>
              <a:t>5/10</a:t>
            </a:r>
          </a:p>
        </p:txBody>
      </p:sp>
    </p:spTree>
    <p:extLst>
      <p:ext uri="{BB962C8B-B14F-4D97-AF65-F5344CB8AC3E}">
        <p14:creationId xmlns:p14="http://schemas.microsoft.com/office/powerpoint/2010/main" val="2864160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Hear Your people sing Holy</a:t>
            </a:r>
          </a:p>
          <a:p>
            <a:r>
              <a:rPr lang="en-GB" sz="4000" dirty="0">
                <a:solidFill>
                  <a:schemeClr val="bg1"/>
                </a:solidFill>
              </a:rPr>
              <a:t>To the King of Kings Holy</a:t>
            </a:r>
          </a:p>
          <a:p>
            <a:r>
              <a:rPr lang="en-GB" sz="4000" dirty="0">
                <a:solidFill>
                  <a:schemeClr val="bg1"/>
                </a:solidFill>
              </a:rPr>
              <a:t>You will always be Holy</a:t>
            </a:r>
          </a:p>
          <a:p>
            <a:r>
              <a:rPr lang="en-GB" sz="4000" dirty="0">
                <a:solidFill>
                  <a:schemeClr val="bg1"/>
                </a:solidFill>
              </a:rPr>
              <a:t>Holy forever</a:t>
            </a:r>
          </a:p>
        </p:txBody>
      </p:sp>
      <p:sp>
        <p:nvSpPr>
          <p:cNvPr id="4" name="TextBox 3"/>
          <p:cNvSpPr txBox="1"/>
          <p:nvPr/>
        </p:nvSpPr>
        <p:spPr>
          <a:xfrm>
            <a:off x="8334609" y="0"/>
            <a:ext cx="784189" cy="461665"/>
          </a:xfrm>
          <a:prstGeom prst="rect">
            <a:avLst/>
          </a:prstGeom>
          <a:noFill/>
        </p:spPr>
        <p:txBody>
          <a:bodyPr wrap="none" rtlCol="0">
            <a:spAutoFit/>
          </a:bodyPr>
          <a:lstStyle/>
          <a:p>
            <a:r>
              <a:rPr lang="en-GB" sz="2400" b="1" dirty="0">
                <a:solidFill>
                  <a:schemeClr val="bg1"/>
                </a:solidFill>
              </a:rPr>
              <a:t>6/10</a:t>
            </a:r>
          </a:p>
        </p:txBody>
      </p:sp>
    </p:spTree>
    <p:extLst>
      <p:ext uri="{BB962C8B-B14F-4D97-AF65-F5344CB8AC3E}">
        <p14:creationId xmlns:p14="http://schemas.microsoft.com/office/powerpoint/2010/main" val="3063323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(Jesus) Your name is the highest</a:t>
            </a:r>
          </a:p>
          <a:p>
            <a:r>
              <a:rPr lang="en-GB" sz="4000" dirty="0">
                <a:solidFill>
                  <a:schemeClr val="bg1"/>
                </a:solidFill>
              </a:rPr>
              <a:t>Your name is the greatest</a:t>
            </a:r>
          </a:p>
          <a:p>
            <a:r>
              <a:rPr lang="en-GB" sz="4000" dirty="0">
                <a:solidFill>
                  <a:schemeClr val="bg1"/>
                </a:solidFill>
              </a:rPr>
              <a:t>Your name stands above them all</a:t>
            </a:r>
          </a:p>
          <a:p>
            <a:r>
              <a:rPr lang="en-GB" sz="4000" dirty="0">
                <a:solidFill>
                  <a:schemeClr val="bg1"/>
                </a:solidFill>
              </a:rPr>
              <a:t>All thrones and dominions</a:t>
            </a:r>
          </a:p>
          <a:p>
            <a:r>
              <a:rPr lang="en-GB" sz="4000" dirty="0">
                <a:solidFill>
                  <a:schemeClr val="bg1"/>
                </a:solidFill>
              </a:rPr>
              <a:t>All powers and positions</a:t>
            </a:r>
          </a:p>
          <a:p>
            <a:r>
              <a:rPr lang="en-GB" sz="4000" dirty="0">
                <a:solidFill>
                  <a:schemeClr val="bg1"/>
                </a:solidFill>
              </a:rPr>
              <a:t>Your name stands above them all</a:t>
            </a:r>
          </a:p>
        </p:txBody>
      </p:sp>
      <p:sp>
        <p:nvSpPr>
          <p:cNvPr id="4" name="TextBox 3"/>
          <p:cNvSpPr txBox="1"/>
          <p:nvPr/>
        </p:nvSpPr>
        <p:spPr>
          <a:xfrm>
            <a:off x="8331558" y="0"/>
            <a:ext cx="784189" cy="461665"/>
          </a:xfrm>
          <a:prstGeom prst="rect">
            <a:avLst/>
          </a:prstGeom>
          <a:noFill/>
        </p:spPr>
        <p:txBody>
          <a:bodyPr wrap="none" rtlCol="0">
            <a:spAutoFit/>
          </a:bodyPr>
          <a:lstStyle/>
          <a:p>
            <a:r>
              <a:rPr lang="en-GB" sz="2400" b="1" dirty="0">
                <a:solidFill>
                  <a:schemeClr val="bg1"/>
                </a:solidFill>
              </a:rPr>
              <a:t>7/10</a:t>
            </a:r>
          </a:p>
        </p:txBody>
      </p:sp>
    </p:spTree>
    <p:extLst>
      <p:ext uri="{BB962C8B-B14F-4D97-AF65-F5344CB8AC3E}">
        <p14:creationId xmlns:p14="http://schemas.microsoft.com/office/powerpoint/2010/main" val="1806542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And the angels cry Holy</a:t>
            </a:r>
          </a:p>
          <a:p>
            <a:r>
              <a:rPr lang="en-GB" sz="4000" dirty="0">
                <a:solidFill>
                  <a:schemeClr val="bg1"/>
                </a:solidFill>
              </a:rPr>
              <a:t>All creation cries Holy</a:t>
            </a:r>
          </a:p>
          <a:p>
            <a:r>
              <a:rPr lang="en-GB" sz="4000" dirty="0">
                <a:solidFill>
                  <a:schemeClr val="bg1"/>
                </a:solidFill>
              </a:rPr>
              <a:t>You are lifted high Holy</a:t>
            </a:r>
          </a:p>
          <a:p>
            <a:r>
              <a:rPr lang="en-GB" sz="4000" dirty="0">
                <a:solidFill>
                  <a:schemeClr val="bg1"/>
                </a:solidFill>
              </a:rPr>
              <a:t>Holy forever</a:t>
            </a:r>
          </a:p>
        </p:txBody>
      </p:sp>
      <p:sp>
        <p:nvSpPr>
          <p:cNvPr id="4" name="TextBox 3"/>
          <p:cNvSpPr txBox="1"/>
          <p:nvPr/>
        </p:nvSpPr>
        <p:spPr>
          <a:xfrm>
            <a:off x="8316416" y="0"/>
            <a:ext cx="784189" cy="461665"/>
          </a:xfrm>
          <a:prstGeom prst="rect">
            <a:avLst/>
          </a:prstGeom>
          <a:noFill/>
        </p:spPr>
        <p:txBody>
          <a:bodyPr wrap="none" rtlCol="0">
            <a:spAutoFit/>
          </a:bodyPr>
          <a:lstStyle/>
          <a:p>
            <a:r>
              <a:rPr lang="en-GB" sz="2400" b="1" dirty="0">
                <a:solidFill>
                  <a:schemeClr val="bg1"/>
                </a:solidFill>
              </a:rPr>
              <a:t>8/10</a:t>
            </a:r>
          </a:p>
        </p:txBody>
      </p:sp>
    </p:spTree>
    <p:extLst>
      <p:ext uri="{BB962C8B-B14F-4D97-AF65-F5344CB8AC3E}">
        <p14:creationId xmlns:p14="http://schemas.microsoft.com/office/powerpoint/2010/main" val="3703381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Hear Your people sing Holy</a:t>
            </a:r>
          </a:p>
          <a:p>
            <a:r>
              <a:rPr lang="en-GB" sz="4000" dirty="0">
                <a:solidFill>
                  <a:schemeClr val="bg1"/>
                </a:solidFill>
              </a:rPr>
              <a:t>To the King of Kings Holy</a:t>
            </a:r>
          </a:p>
          <a:p>
            <a:r>
              <a:rPr lang="en-GB" sz="4000" dirty="0">
                <a:solidFill>
                  <a:schemeClr val="bg1"/>
                </a:solidFill>
              </a:rPr>
              <a:t>You will always be Holy</a:t>
            </a:r>
          </a:p>
          <a:p>
            <a:r>
              <a:rPr lang="en-GB" sz="4000" dirty="0">
                <a:solidFill>
                  <a:schemeClr val="bg1"/>
                </a:solidFill>
              </a:rPr>
              <a:t>Holy forever</a:t>
            </a:r>
          </a:p>
        </p:txBody>
      </p:sp>
      <p:sp>
        <p:nvSpPr>
          <p:cNvPr id="4" name="TextBox 3"/>
          <p:cNvSpPr txBox="1"/>
          <p:nvPr/>
        </p:nvSpPr>
        <p:spPr>
          <a:xfrm>
            <a:off x="8398233" y="9947"/>
            <a:ext cx="784189" cy="461665"/>
          </a:xfrm>
          <a:prstGeom prst="rect">
            <a:avLst/>
          </a:prstGeom>
          <a:noFill/>
        </p:spPr>
        <p:txBody>
          <a:bodyPr wrap="none" rtlCol="0">
            <a:spAutoFit/>
          </a:bodyPr>
          <a:lstStyle/>
          <a:p>
            <a:r>
              <a:rPr lang="en-GB" sz="2400" b="1" dirty="0">
                <a:solidFill>
                  <a:schemeClr val="bg1"/>
                </a:solidFill>
              </a:rPr>
              <a:t>9/10</a:t>
            </a:r>
          </a:p>
        </p:txBody>
      </p:sp>
    </p:spTree>
    <p:extLst>
      <p:ext uri="{BB962C8B-B14F-4D97-AF65-F5344CB8AC3E}">
        <p14:creationId xmlns:p14="http://schemas.microsoft.com/office/powerpoint/2010/main" val="48219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We worship the God who was</a:t>
            </a:r>
          </a:p>
          <a:p>
            <a:r>
              <a:rPr lang="en-GB" sz="4000" dirty="0">
                <a:solidFill>
                  <a:schemeClr val="bg1"/>
                </a:solidFill>
              </a:rPr>
              <a:t>We worship the God who is</a:t>
            </a:r>
          </a:p>
          <a:p>
            <a:r>
              <a:rPr lang="en-GB" sz="4000" dirty="0">
                <a:solidFill>
                  <a:schemeClr val="bg1"/>
                </a:solidFill>
              </a:rPr>
              <a:t>We worship the God who evermore will be</a:t>
            </a:r>
          </a:p>
          <a:p>
            <a:r>
              <a:rPr lang="en-GB" sz="4000" dirty="0">
                <a:solidFill>
                  <a:schemeClr val="bg1"/>
                </a:solidFill>
              </a:rPr>
              <a:t>He opened the prison doors</a:t>
            </a:r>
          </a:p>
          <a:p>
            <a:r>
              <a:rPr lang="en-GB" sz="4000" dirty="0">
                <a:solidFill>
                  <a:schemeClr val="bg1"/>
                </a:solidFill>
              </a:rPr>
              <a:t>He parted the raging sea</a:t>
            </a:r>
          </a:p>
          <a:p>
            <a:r>
              <a:rPr lang="en-GB" sz="4000" dirty="0">
                <a:solidFill>
                  <a:schemeClr val="bg1"/>
                </a:solidFill>
              </a:rPr>
              <a:t>My God He holds the victory yeah</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1/5</a:t>
            </a:r>
          </a:p>
        </p:txBody>
      </p:sp>
    </p:spTree>
    <p:extLst>
      <p:ext uri="{BB962C8B-B14F-4D97-AF65-F5344CB8AC3E}">
        <p14:creationId xmlns:p14="http://schemas.microsoft.com/office/powerpoint/2010/main" val="4014071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You will always be Holy</a:t>
            </a:r>
          </a:p>
          <a:p>
            <a:r>
              <a:rPr lang="en-GB" sz="4000" dirty="0">
                <a:solidFill>
                  <a:schemeClr val="bg1"/>
                </a:solidFill>
              </a:rPr>
              <a:t>Holy forever</a:t>
            </a:r>
          </a:p>
        </p:txBody>
      </p:sp>
      <p:sp>
        <p:nvSpPr>
          <p:cNvPr id="4" name="TextBox 3"/>
          <p:cNvSpPr txBox="1"/>
          <p:nvPr/>
        </p:nvSpPr>
        <p:spPr>
          <a:xfrm>
            <a:off x="8204319" y="0"/>
            <a:ext cx="939681" cy="461665"/>
          </a:xfrm>
          <a:prstGeom prst="rect">
            <a:avLst/>
          </a:prstGeom>
          <a:noFill/>
        </p:spPr>
        <p:txBody>
          <a:bodyPr wrap="none" rtlCol="0">
            <a:spAutoFit/>
          </a:bodyPr>
          <a:lstStyle/>
          <a:p>
            <a:r>
              <a:rPr lang="en-GB" sz="2400" b="1" dirty="0">
                <a:solidFill>
                  <a:schemeClr val="bg1"/>
                </a:solidFill>
              </a:rPr>
              <a:t>10/10</a:t>
            </a:r>
          </a:p>
        </p:txBody>
      </p:sp>
    </p:spTree>
    <p:extLst>
      <p:ext uri="{BB962C8B-B14F-4D97-AF65-F5344CB8AC3E}">
        <p14:creationId xmlns:p14="http://schemas.microsoft.com/office/powerpoint/2010/main" val="718235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ertford St Andrew : Notices">
            <a:extLst>
              <a:ext uri="{FF2B5EF4-FFF2-40B4-BE49-F238E27FC236}">
                <a16:creationId xmlns:a16="http://schemas.microsoft.com/office/drawing/2014/main" id="{06066A83-1643-47C1-85D2-C0293A5475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0024" y="692695"/>
            <a:ext cx="8770901" cy="504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10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AB6BA-941C-5584-FEE9-23C787D72E96}"/>
              </a:ext>
            </a:extLst>
          </p:cNvPr>
          <p:cNvPicPr>
            <a:picLocks noChangeAspect="1"/>
          </p:cNvPicPr>
          <p:nvPr/>
        </p:nvPicPr>
        <p:blipFill>
          <a:blip r:embed="rId3"/>
          <a:stretch>
            <a:fillRect/>
          </a:stretch>
        </p:blipFill>
        <p:spPr>
          <a:xfrm>
            <a:off x="390890" y="24823"/>
            <a:ext cx="8573598" cy="6644538"/>
          </a:xfrm>
          <a:prstGeom prst="rect">
            <a:avLst/>
          </a:prstGeom>
          <a:ln>
            <a:noFill/>
          </a:ln>
        </p:spPr>
      </p:pic>
    </p:spTree>
    <p:extLst>
      <p:ext uri="{BB962C8B-B14F-4D97-AF65-F5344CB8AC3E}">
        <p14:creationId xmlns:p14="http://schemas.microsoft.com/office/powerpoint/2010/main" val="2992721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86FE95-2FFF-E368-B046-5B64E0B95D21}"/>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524742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DDD56D-179C-B310-1D55-7EB9F36BCD1A}"/>
              </a:ext>
            </a:extLst>
          </p:cNvPr>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3865542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96A38D-6651-834D-B253-E1E6842C2192}"/>
              </a:ext>
            </a:extLst>
          </p:cNvPr>
          <p:cNvPicPr>
            <a:picLocks noChangeAspect="1"/>
          </p:cNvPicPr>
          <p:nvPr/>
        </p:nvPicPr>
        <p:blipFill>
          <a:blip r:embed="rId2"/>
          <a:stretch>
            <a:fillRect/>
          </a:stretch>
        </p:blipFill>
        <p:spPr>
          <a:xfrm>
            <a:off x="2148125" y="0"/>
            <a:ext cx="4847749" cy="6858000"/>
          </a:xfrm>
          <a:prstGeom prst="rect">
            <a:avLst/>
          </a:prstGeom>
        </p:spPr>
      </p:pic>
    </p:spTree>
    <p:extLst>
      <p:ext uri="{BB962C8B-B14F-4D97-AF65-F5344CB8AC3E}">
        <p14:creationId xmlns:p14="http://schemas.microsoft.com/office/powerpoint/2010/main" val="462550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3EC1F6-27C9-9139-70A1-863B0F6A8B59}"/>
              </a:ext>
            </a:extLst>
          </p:cNvPr>
          <p:cNvPicPr>
            <a:picLocks noChangeAspect="1"/>
          </p:cNvPicPr>
          <p:nvPr/>
        </p:nvPicPr>
        <p:blipFill>
          <a:blip r:embed="rId2"/>
          <a:stretch>
            <a:fillRect/>
          </a:stretch>
        </p:blipFill>
        <p:spPr>
          <a:xfrm>
            <a:off x="2123728" y="-31456"/>
            <a:ext cx="4874289" cy="6889456"/>
          </a:xfrm>
          <a:prstGeom prst="rect">
            <a:avLst/>
          </a:prstGeom>
        </p:spPr>
      </p:pic>
    </p:spTree>
    <p:extLst>
      <p:ext uri="{BB962C8B-B14F-4D97-AF65-F5344CB8AC3E}">
        <p14:creationId xmlns:p14="http://schemas.microsoft.com/office/powerpoint/2010/main" val="3030793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746A3E-2F39-9DEE-FB27-7FADF03ABE47}"/>
              </a:ext>
            </a:extLst>
          </p:cNvPr>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166326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760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nic basket with a red and white checkered background&#10;&#10;Description automatically generated with medium confidence">
            <a:extLst>
              <a:ext uri="{FF2B5EF4-FFF2-40B4-BE49-F238E27FC236}">
                <a16:creationId xmlns:a16="http://schemas.microsoft.com/office/drawing/2014/main" id="{AA9A5D5A-0C19-24BE-D1E6-71B58B7A941A}"/>
              </a:ext>
            </a:extLst>
          </p:cNvPr>
          <p:cNvPicPr>
            <a:picLocks noChangeAspect="1"/>
          </p:cNvPicPr>
          <p:nvPr/>
        </p:nvPicPr>
        <p:blipFill>
          <a:blip r:embed="rId2"/>
          <a:stretch>
            <a:fillRect/>
          </a:stretch>
        </p:blipFill>
        <p:spPr>
          <a:xfrm>
            <a:off x="1786466" y="643467"/>
            <a:ext cx="5571066" cy="5571066"/>
          </a:xfrm>
          <a:prstGeom prst="rect">
            <a:avLst/>
          </a:prstGeom>
        </p:spPr>
      </p:pic>
    </p:spTree>
    <p:extLst>
      <p:ext uri="{BB962C8B-B14F-4D97-AF65-F5344CB8AC3E}">
        <p14:creationId xmlns:p14="http://schemas.microsoft.com/office/powerpoint/2010/main" val="1278875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DD085A-B053-F472-429F-2DD709F898DC}"/>
              </a:ext>
            </a:extLst>
          </p:cNvPr>
          <p:cNvPicPr>
            <a:picLocks noGrp="1" noChangeAspect="1"/>
          </p:cNvPicPr>
          <p:nvPr>
            <p:ph idx="1"/>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3974289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There’s joy in the house of the Lord</a:t>
            </a:r>
          </a:p>
          <a:p>
            <a:r>
              <a:rPr lang="en-GB" sz="4000" dirty="0">
                <a:solidFill>
                  <a:schemeClr val="bg1"/>
                </a:solidFill>
              </a:rPr>
              <a:t>There’s joy in the house of the Lord today</a:t>
            </a:r>
          </a:p>
          <a:p>
            <a:r>
              <a:rPr lang="en-GB" sz="4000" dirty="0">
                <a:solidFill>
                  <a:schemeClr val="bg1"/>
                </a:solidFill>
              </a:rPr>
              <a:t>And we won’t be quiet</a:t>
            </a:r>
          </a:p>
          <a:p>
            <a:r>
              <a:rPr lang="en-GB" sz="4000" dirty="0">
                <a:solidFill>
                  <a:schemeClr val="bg1"/>
                </a:solidFill>
              </a:rPr>
              <a:t>We shout out Your praise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2/5</a:t>
            </a:r>
          </a:p>
        </p:txBody>
      </p:sp>
    </p:spTree>
    <p:extLst>
      <p:ext uri="{BB962C8B-B14F-4D97-AF65-F5344CB8AC3E}">
        <p14:creationId xmlns:p14="http://schemas.microsoft.com/office/powerpoint/2010/main" val="2175635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CACD5E-DAC7-6B94-724F-73B815D52421}"/>
              </a:ext>
            </a:extLst>
          </p:cNvPr>
          <p:cNvPicPr>
            <a:picLocks noChangeAspect="1"/>
          </p:cNvPicPr>
          <p:nvPr/>
        </p:nvPicPr>
        <p:blipFill>
          <a:blip r:embed="rId2"/>
          <a:stretch>
            <a:fillRect/>
          </a:stretch>
        </p:blipFill>
        <p:spPr>
          <a:xfrm>
            <a:off x="1023582" y="457200"/>
            <a:ext cx="7096835" cy="5943600"/>
          </a:xfrm>
          <a:prstGeom prst="rect">
            <a:avLst/>
          </a:prstGeom>
        </p:spPr>
      </p:pic>
    </p:spTree>
    <p:extLst>
      <p:ext uri="{BB962C8B-B14F-4D97-AF65-F5344CB8AC3E}">
        <p14:creationId xmlns:p14="http://schemas.microsoft.com/office/powerpoint/2010/main" val="26476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D655F9-6AEE-EAB8-3DF8-4E0B6582A6B7}"/>
              </a:ext>
            </a:extLst>
          </p:cNvPr>
          <p:cNvPicPr>
            <a:picLocks noChangeAspect="1"/>
          </p:cNvPicPr>
          <p:nvPr/>
        </p:nvPicPr>
        <p:blipFill>
          <a:blip r:embed="rId2"/>
          <a:stretch>
            <a:fillRect/>
          </a:stretch>
        </p:blipFill>
        <p:spPr>
          <a:xfrm>
            <a:off x="477671" y="0"/>
            <a:ext cx="8135376" cy="6813376"/>
          </a:xfrm>
          <a:prstGeom prst="rect">
            <a:avLst/>
          </a:prstGeom>
        </p:spPr>
      </p:pic>
    </p:spTree>
    <p:extLst>
      <p:ext uri="{BB962C8B-B14F-4D97-AF65-F5344CB8AC3E}">
        <p14:creationId xmlns:p14="http://schemas.microsoft.com/office/powerpoint/2010/main" val="3304287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4F8EEA83-4046-9CA2-D6DE-F1FC086E9988}"/>
              </a:ext>
            </a:extLst>
          </p:cNvPr>
          <p:cNvPicPr>
            <a:picLocks noGrp="1" noChangeAspect="1"/>
          </p:cNvPicPr>
          <p:nvPr>
            <p:ph idx="1"/>
          </p:nvPr>
        </p:nvPicPr>
        <p:blipFill rotWithShape="1">
          <a:blip r:embed="rId2"/>
          <a:srcRect l="23664" r="1321" b="-1"/>
          <a:stretch/>
        </p:blipFill>
        <p:spPr>
          <a:xfrm>
            <a:off x="20" y="1282"/>
            <a:ext cx="9143980" cy="6856718"/>
          </a:xfrm>
          <a:prstGeom prst="rect">
            <a:avLst/>
          </a:prstGeom>
        </p:spPr>
      </p:pic>
    </p:spTree>
    <p:extLst>
      <p:ext uri="{BB962C8B-B14F-4D97-AF65-F5344CB8AC3E}">
        <p14:creationId xmlns:p14="http://schemas.microsoft.com/office/powerpoint/2010/main" val="3975733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FF2F2-EAC3-AD03-9829-A1923312C8D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0957607-865F-EA81-660C-5D72DF2999E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158037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26CD17-8428-8BFF-737D-150061C73A05}"/>
              </a:ext>
            </a:extLst>
          </p:cNvPr>
          <p:cNvPicPr>
            <a:picLocks noChangeAspect="1"/>
          </p:cNvPicPr>
          <p:nvPr/>
        </p:nvPicPr>
        <p:blipFill>
          <a:blip r:embed="rId3"/>
          <a:stretch>
            <a:fillRect/>
          </a:stretch>
        </p:blipFill>
        <p:spPr>
          <a:xfrm>
            <a:off x="342900" y="944404"/>
            <a:ext cx="8458200" cy="4969192"/>
          </a:xfrm>
          <a:prstGeom prst="rect">
            <a:avLst/>
          </a:prstGeom>
        </p:spPr>
      </p:pic>
    </p:spTree>
    <p:extLst>
      <p:ext uri="{BB962C8B-B14F-4D97-AF65-F5344CB8AC3E}">
        <p14:creationId xmlns:p14="http://schemas.microsoft.com/office/powerpoint/2010/main" val="602516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C745-C452-1008-6724-E846F47C287F}"/>
              </a:ext>
            </a:extLst>
          </p:cNvPr>
          <p:cNvSpPr>
            <a:spLocks noGrp="1"/>
          </p:cNvSpPr>
          <p:nvPr>
            <p:ph type="ctrTitle"/>
          </p:nvPr>
        </p:nvSpPr>
        <p:spPr/>
        <p:txBody>
          <a:bodyPr/>
          <a:lstStyle/>
          <a:p>
            <a:r>
              <a:rPr lang="en-GB" dirty="0"/>
              <a:t>Taking Possession, Pushing Past the Boundaries</a:t>
            </a:r>
          </a:p>
        </p:txBody>
      </p:sp>
      <p:sp>
        <p:nvSpPr>
          <p:cNvPr id="3" name="Subtitle 2">
            <a:extLst>
              <a:ext uri="{FF2B5EF4-FFF2-40B4-BE49-F238E27FC236}">
                <a16:creationId xmlns:a16="http://schemas.microsoft.com/office/drawing/2014/main" id="{DE5C55A2-99C1-4C1D-F14F-6455A4D03443}"/>
              </a:ext>
            </a:extLst>
          </p:cNvPr>
          <p:cNvSpPr>
            <a:spLocks noGrp="1"/>
          </p:cNvSpPr>
          <p:nvPr>
            <p:ph type="subTitle" idx="1"/>
          </p:nvPr>
        </p:nvSpPr>
        <p:spPr/>
        <p:txBody>
          <a:bodyPr/>
          <a:lstStyle/>
          <a:p>
            <a:r>
              <a:rPr lang="en-GB" dirty="0"/>
              <a:t>Taking Ground Series Joshua 14, 15, 16 &amp; 17</a:t>
            </a:r>
          </a:p>
        </p:txBody>
      </p:sp>
    </p:spTree>
    <p:extLst>
      <p:ext uri="{BB962C8B-B14F-4D97-AF65-F5344CB8AC3E}">
        <p14:creationId xmlns:p14="http://schemas.microsoft.com/office/powerpoint/2010/main" val="1054436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62923E-D27C-D75E-1874-0CE9F9B40D31}"/>
              </a:ext>
            </a:extLst>
          </p:cNvPr>
          <p:cNvPicPr>
            <a:picLocks noChangeAspect="1"/>
          </p:cNvPicPr>
          <p:nvPr/>
        </p:nvPicPr>
        <p:blipFill>
          <a:blip r:embed="rId3"/>
          <a:stretch>
            <a:fillRect/>
          </a:stretch>
        </p:blipFill>
        <p:spPr>
          <a:xfrm>
            <a:off x="0" y="857250"/>
            <a:ext cx="3380382" cy="5143500"/>
          </a:xfrm>
          <a:prstGeom prst="rect">
            <a:avLst/>
          </a:prstGeom>
        </p:spPr>
      </p:pic>
      <p:sp>
        <p:nvSpPr>
          <p:cNvPr id="9" name="Title 8">
            <a:extLst>
              <a:ext uri="{FF2B5EF4-FFF2-40B4-BE49-F238E27FC236}">
                <a16:creationId xmlns:a16="http://schemas.microsoft.com/office/drawing/2014/main" id="{2759CCD5-8149-FADF-BFCA-135C87E5D43A}"/>
              </a:ext>
            </a:extLst>
          </p:cNvPr>
          <p:cNvSpPr>
            <a:spLocks noGrp="1"/>
          </p:cNvSpPr>
          <p:nvPr>
            <p:ph type="title"/>
          </p:nvPr>
        </p:nvSpPr>
        <p:spPr>
          <a:xfrm>
            <a:off x="3701561" y="1131094"/>
            <a:ext cx="4813789" cy="3981633"/>
          </a:xfrm>
        </p:spPr>
        <p:txBody>
          <a:bodyPr>
            <a:normAutofit/>
          </a:bodyPr>
          <a:lstStyle/>
          <a:p>
            <a:pPr algn="ctr"/>
            <a:r>
              <a:rPr lang="en-GB" sz="6000" dirty="0"/>
              <a:t>Four stories of people taking possession</a:t>
            </a:r>
          </a:p>
        </p:txBody>
      </p:sp>
    </p:spTree>
    <p:extLst>
      <p:ext uri="{BB962C8B-B14F-4D97-AF65-F5344CB8AC3E}">
        <p14:creationId xmlns:p14="http://schemas.microsoft.com/office/powerpoint/2010/main" val="4156264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C0E7-4DDE-9412-7064-42435336F42C}"/>
              </a:ext>
            </a:extLst>
          </p:cNvPr>
          <p:cNvSpPr>
            <a:spLocks noGrp="1"/>
          </p:cNvSpPr>
          <p:nvPr>
            <p:ph type="title"/>
          </p:nvPr>
        </p:nvSpPr>
        <p:spPr>
          <a:xfrm>
            <a:off x="628650" y="870942"/>
            <a:ext cx="7886700" cy="994172"/>
          </a:xfrm>
        </p:spPr>
        <p:txBody>
          <a:bodyPr>
            <a:normAutofit fontScale="90000"/>
          </a:bodyPr>
          <a:lstStyle/>
          <a:p>
            <a:r>
              <a:rPr lang="en-GB" dirty="0"/>
              <a:t>Joshua 14: 9-13 – Caleb’s inheritance</a:t>
            </a:r>
          </a:p>
        </p:txBody>
      </p:sp>
      <p:sp>
        <p:nvSpPr>
          <p:cNvPr id="3" name="Content Placeholder 2">
            <a:extLst>
              <a:ext uri="{FF2B5EF4-FFF2-40B4-BE49-F238E27FC236}">
                <a16:creationId xmlns:a16="http://schemas.microsoft.com/office/drawing/2014/main" id="{E4C2F23E-7888-9F12-2A30-001C904E9A15}"/>
              </a:ext>
            </a:extLst>
          </p:cNvPr>
          <p:cNvSpPr>
            <a:spLocks noGrp="1"/>
          </p:cNvSpPr>
          <p:nvPr>
            <p:ph idx="1"/>
          </p:nvPr>
        </p:nvSpPr>
        <p:spPr>
          <a:xfrm>
            <a:off x="628650" y="1815611"/>
            <a:ext cx="7886700" cy="3674361"/>
          </a:xfrm>
        </p:spPr>
        <p:txBody>
          <a:bodyPr>
            <a:normAutofit fontScale="47500" lnSpcReduction="20000"/>
          </a:bodyPr>
          <a:lstStyle/>
          <a:p>
            <a:pPr marL="0" indent="0">
              <a:lnSpc>
                <a:spcPct val="120000"/>
              </a:lnSpc>
              <a:buNone/>
            </a:pPr>
            <a:r>
              <a:rPr lang="en-US" b="0" i="0" dirty="0">
                <a:solidFill>
                  <a:srgbClr val="000000"/>
                </a:solidFill>
                <a:effectLst/>
              </a:rPr>
              <a:t>So on that day Moses swore to me, ‘The land on which your feet have walked will be your inheritance and that of your children forever, because you have followed the </a:t>
            </a:r>
            <a:r>
              <a:rPr lang="en-US" b="0" i="0" cap="small" dirty="0">
                <a:solidFill>
                  <a:srgbClr val="000000"/>
                </a:solidFill>
                <a:effectLst/>
              </a:rPr>
              <a:t>Lord</a:t>
            </a:r>
            <a:r>
              <a:rPr lang="en-US" b="0" i="0" dirty="0">
                <a:solidFill>
                  <a:srgbClr val="000000"/>
                </a:solidFill>
                <a:effectLst/>
              </a:rPr>
              <a:t> my God wholeheartedly.’</a:t>
            </a:r>
            <a:r>
              <a:rPr lang="en-US" b="0" i="0" baseline="30000" dirty="0">
                <a:solidFill>
                  <a:srgbClr val="000000"/>
                </a:solidFill>
                <a:effectLst/>
              </a:rPr>
              <a:t>[</a:t>
            </a:r>
            <a:r>
              <a:rPr lang="en-US" b="0" i="0" baseline="30000" dirty="0">
                <a:solidFill>
                  <a:srgbClr val="4A4A4A"/>
                </a:solidFill>
                <a:effectLst/>
                <a:hlinkClick r:id="rId3" tooltip="See footnote a"/>
              </a:rPr>
              <a:t>a</a:t>
            </a:r>
            <a:r>
              <a:rPr lang="en-US" b="0" i="0" baseline="30000" dirty="0">
                <a:solidFill>
                  <a:srgbClr val="000000"/>
                </a:solidFill>
                <a:effectLst/>
              </a:rPr>
              <a:t>]</a:t>
            </a:r>
            <a:endParaRPr lang="en-US" b="0" i="0" dirty="0">
              <a:solidFill>
                <a:srgbClr val="000000"/>
              </a:solidFill>
              <a:effectLst/>
            </a:endParaRPr>
          </a:p>
          <a:p>
            <a:pPr marL="0" indent="0">
              <a:lnSpc>
                <a:spcPct val="120000"/>
              </a:lnSpc>
              <a:buNone/>
            </a:pPr>
            <a:r>
              <a:rPr lang="en-US" b="1" i="0" baseline="30000" dirty="0">
                <a:solidFill>
                  <a:srgbClr val="000000"/>
                </a:solidFill>
                <a:effectLst/>
              </a:rPr>
              <a:t>10 </a:t>
            </a:r>
            <a:r>
              <a:rPr lang="en-US" b="0" i="0" dirty="0">
                <a:solidFill>
                  <a:srgbClr val="000000"/>
                </a:solidFill>
                <a:effectLst/>
              </a:rPr>
              <a:t>“Now then, just as the </a:t>
            </a:r>
            <a:r>
              <a:rPr lang="en-US" b="0" i="0" cap="small" dirty="0">
                <a:solidFill>
                  <a:srgbClr val="000000"/>
                </a:solidFill>
                <a:effectLst/>
              </a:rPr>
              <a:t>Lord</a:t>
            </a:r>
            <a:r>
              <a:rPr lang="en-US" b="0" i="0" dirty="0">
                <a:solidFill>
                  <a:srgbClr val="000000"/>
                </a:solidFill>
                <a:effectLst/>
              </a:rPr>
              <a:t> promised, he has kept me alive for forty-five years since the time he said this to Moses, while Israel moved about in the wilderness. So here I am today, eighty-five years old! </a:t>
            </a:r>
            <a:r>
              <a:rPr lang="en-US" b="1" i="0" baseline="30000" dirty="0">
                <a:solidFill>
                  <a:srgbClr val="000000"/>
                </a:solidFill>
                <a:effectLst/>
              </a:rPr>
              <a:t>11 </a:t>
            </a:r>
            <a:r>
              <a:rPr lang="en-US" b="0" i="0" dirty="0">
                <a:solidFill>
                  <a:srgbClr val="000000"/>
                </a:solidFill>
                <a:effectLst/>
              </a:rPr>
              <a:t>I am still as strong today as the day Moses sent me out; I’m just as vigorous to go out to battle now as I was then.</a:t>
            </a:r>
          </a:p>
          <a:p>
            <a:pPr marL="0" indent="0">
              <a:lnSpc>
                <a:spcPct val="120000"/>
              </a:lnSpc>
              <a:buNone/>
            </a:pPr>
            <a:endParaRPr lang="en-US" b="1" i="0" baseline="30000" dirty="0">
              <a:solidFill>
                <a:srgbClr val="000000"/>
              </a:solidFill>
              <a:effectLst/>
            </a:endParaRPr>
          </a:p>
          <a:p>
            <a:pPr marL="0" indent="0">
              <a:lnSpc>
                <a:spcPct val="120000"/>
              </a:lnSpc>
              <a:buNone/>
            </a:pPr>
            <a:r>
              <a:rPr lang="en-US" b="1" i="0" baseline="30000" dirty="0">
                <a:solidFill>
                  <a:srgbClr val="000000"/>
                </a:solidFill>
                <a:effectLst/>
              </a:rPr>
              <a:t>12 </a:t>
            </a:r>
            <a:r>
              <a:rPr lang="en-US" b="0" i="0" dirty="0">
                <a:solidFill>
                  <a:srgbClr val="000000"/>
                </a:solidFill>
                <a:effectLst/>
              </a:rPr>
              <a:t>Now give me this hill country that the </a:t>
            </a:r>
            <a:r>
              <a:rPr lang="en-US" b="0" i="0" cap="small" dirty="0">
                <a:solidFill>
                  <a:srgbClr val="000000"/>
                </a:solidFill>
                <a:effectLst/>
              </a:rPr>
              <a:t>Lord</a:t>
            </a:r>
            <a:r>
              <a:rPr lang="en-US" b="0" i="0" dirty="0">
                <a:solidFill>
                  <a:srgbClr val="000000"/>
                </a:solidFill>
                <a:effectLst/>
              </a:rPr>
              <a:t> promised me that day. You yourself heard then that the Anakites were there and their cities were large and fortified, </a:t>
            </a:r>
            <a:r>
              <a:rPr lang="en-US" b="1" i="0" dirty="0">
                <a:solidFill>
                  <a:srgbClr val="000000"/>
                </a:solidFill>
                <a:effectLst/>
              </a:rPr>
              <a:t>but, the </a:t>
            </a:r>
            <a:r>
              <a:rPr lang="en-US" b="1" i="0" cap="small" dirty="0">
                <a:solidFill>
                  <a:srgbClr val="000000"/>
                </a:solidFill>
                <a:effectLst/>
              </a:rPr>
              <a:t>Lord</a:t>
            </a:r>
            <a:r>
              <a:rPr lang="en-US" b="1" i="0" dirty="0">
                <a:solidFill>
                  <a:srgbClr val="000000"/>
                </a:solidFill>
                <a:effectLst/>
              </a:rPr>
              <a:t> helping me</a:t>
            </a:r>
            <a:r>
              <a:rPr lang="en-US" b="0" i="0" dirty="0">
                <a:solidFill>
                  <a:srgbClr val="000000"/>
                </a:solidFill>
                <a:effectLst/>
              </a:rPr>
              <a:t>, I will drive them out just as he said.”</a:t>
            </a:r>
          </a:p>
          <a:p>
            <a:pPr marL="0" indent="0">
              <a:lnSpc>
                <a:spcPct val="120000"/>
              </a:lnSpc>
              <a:buNone/>
            </a:pPr>
            <a:r>
              <a:rPr lang="en-US" b="1" i="0" baseline="30000" dirty="0">
                <a:solidFill>
                  <a:srgbClr val="000000"/>
                </a:solidFill>
                <a:effectLst/>
              </a:rPr>
              <a:t>13 </a:t>
            </a:r>
            <a:r>
              <a:rPr lang="en-US" b="0" i="0" dirty="0">
                <a:solidFill>
                  <a:srgbClr val="000000"/>
                </a:solidFill>
                <a:effectLst/>
              </a:rPr>
              <a:t>Then Joshua blessed Caleb son of Jephunneh and gave him </a:t>
            </a:r>
            <a:r>
              <a:rPr lang="en-US" b="1" i="0" dirty="0">
                <a:solidFill>
                  <a:srgbClr val="000000"/>
                </a:solidFill>
                <a:effectLst/>
              </a:rPr>
              <a:t>Hebron</a:t>
            </a:r>
            <a:r>
              <a:rPr lang="en-US" b="0" i="0" dirty="0">
                <a:solidFill>
                  <a:srgbClr val="000000"/>
                </a:solidFill>
                <a:effectLst/>
              </a:rPr>
              <a:t> as his inheritance.</a:t>
            </a:r>
          </a:p>
          <a:p>
            <a:endParaRPr lang="en-GB" dirty="0"/>
          </a:p>
        </p:txBody>
      </p:sp>
    </p:spTree>
    <p:extLst>
      <p:ext uri="{BB962C8B-B14F-4D97-AF65-F5344CB8AC3E}">
        <p14:creationId xmlns:p14="http://schemas.microsoft.com/office/powerpoint/2010/main" val="4134351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5E3-7BC0-6F5A-BD04-B3D5D8928642}"/>
              </a:ext>
            </a:extLst>
          </p:cNvPr>
          <p:cNvSpPr>
            <a:spLocks noGrp="1"/>
          </p:cNvSpPr>
          <p:nvPr>
            <p:ph type="title"/>
          </p:nvPr>
        </p:nvSpPr>
        <p:spPr/>
        <p:txBody>
          <a:bodyPr>
            <a:normAutofit fontScale="90000"/>
          </a:bodyPr>
          <a:lstStyle/>
          <a:p>
            <a:r>
              <a:rPr lang="en-GB" dirty="0"/>
              <a:t>Joshua 14: Caleb gets a portion of Judah</a:t>
            </a:r>
          </a:p>
        </p:txBody>
      </p:sp>
      <p:sp>
        <p:nvSpPr>
          <p:cNvPr id="6" name="Content Placeholder 5">
            <a:extLst>
              <a:ext uri="{FF2B5EF4-FFF2-40B4-BE49-F238E27FC236}">
                <a16:creationId xmlns:a16="http://schemas.microsoft.com/office/drawing/2014/main" id="{4C96F63A-BB37-E221-9280-FB46B92E0652}"/>
              </a:ext>
            </a:extLst>
          </p:cNvPr>
          <p:cNvSpPr>
            <a:spLocks noGrp="1"/>
          </p:cNvSpPr>
          <p:nvPr>
            <p:ph sz="half" idx="2"/>
          </p:nvPr>
        </p:nvSpPr>
        <p:spPr>
          <a:xfrm>
            <a:off x="4053254" y="2051350"/>
            <a:ext cx="4462097" cy="3675557"/>
          </a:xfrm>
        </p:spPr>
        <p:txBody>
          <a:bodyPr>
            <a:normAutofit/>
          </a:bodyPr>
          <a:lstStyle/>
          <a:p>
            <a:r>
              <a:rPr lang="en-GB" sz="2400" dirty="0"/>
              <a:t>He reminds God of his promises</a:t>
            </a:r>
          </a:p>
          <a:p>
            <a:r>
              <a:rPr lang="en-GB" sz="2400" dirty="0"/>
              <a:t>He asks in faith</a:t>
            </a:r>
          </a:p>
          <a:p>
            <a:r>
              <a:rPr lang="en-GB" sz="2400" dirty="0"/>
              <a:t>He receives by faith</a:t>
            </a:r>
          </a:p>
          <a:p>
            <a:r>
              <a:rPr lang="en-GB" sz="2400" dirty="0"/>
              <a:t>And remember, just because you haven’t seen the manifestation of God’s word, doesn’t mean it’s not coming, or God hasn’t answered.</a:t>
            </a:r>
          </a:p>
        </p:txBody>
      </p:sp>
      <p:pic>
        <p:nvPicPr>
          <p:cNvPr id="7" name="Content Placeholder 6">
            <a:extLst>
              <a:ext uri="{FF2B5EF4-FFF2-40B4-BE49-F238E27FC236}">
                <a16:creationId xmlns:a16="http://schemas.microsoft.com/office/drawing/2014/main" id="{4A5ED432-068B-875B-98C3-335EFE799B49}"/>
              </a:ext>
            </a:extLst>
          </p:cNvPr>
          <p:cNvPicPr>
            <a:picLocks noGrp="1" noChangeAspect="1"/>
          </p:cNvPicPr>
          <p:nvPr>
            <p:ph sz="half" idx="1"/>
          </p:nvPr>
        </p:nvPicPr>
        <p:blipFill>
          <a:blip r:embed="rId3"/>
          <a:stretch>
            <a:fillRect/>
          </a:stretch>
        </p:blipFill>
        <p:spPr>
          <a:xfrm>
            <a:off x="758039" y="1913023"/>
            <a:ext cx="2920700" cy="3813884"/>
          </a:xfrm>
          <a:prstGeom prst="rect">
            <a:avLst/>
          </a:prstGeom>
        </p:spPr>
      </p:pic>
      <p:sp>
        <p:nvSpPr>
          <p:cNvPr id="8" name="Oval 7">
            <a:extLst>
              <a:ext uri="{FF2B5EF4-FFF2-40B4-BE49-F238E27FC236}">
                <a16:creationId xmlns:a16="http://schemas.microsoft.com/office/drawing/2014/main" id="{A381E895-EFEC-3234-3E6B-D3A06E93D111}"/>
              </a:ext>
            </a:extLst>
          </p:cNvPr>
          <p:cNvSpPr/>
          <p:nvPr/>
        </p:nvSpPr>
        <p:spPr>
          <a:xfrm>
            <a:off x="1740018" y="4446854"/>
            <a:ext cx="308610" cy="1303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Tree>
    <p:extLst>
      <p:ext uri="{BB962C8B-B14F-4D97-AF65-F5344CB8AC3E}">
        <p14:creationId xmlns:p14="http://schemas.microsoft.com/office/powerpoint/2010/main" val="103321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5E3-7BC0-6F5A-BD04-B3D5D8928642}"/>
              </a:ext>
            </a:extLst>
          </p:cNvPr>
          <p:cNvSpPr>
            <a:spLocks noGrp="1"/>
          </p:cNvSpPr>
          <p:nvPr>
            <p:ph type="title"/>
          </p:nvPr>
        </p:nvSpPr>
        <p:spPr>
          <a:xfrm>
            <a:off x="467544" y="313288"/>
            <a:ext cx="7886700" cy="782516"/>
          </a:xfrm>
        </p:spPr>
        <p:txBody>
          <a:bodyPr>
            <a:normAutofit fontScale="90000"/>
          </a:bodyPr>
          <a:lstStyle/>
          <a:p>
            <a:r>
              <a:rPr lang="en-GB" dirty="0"/>
              <a:t>Joshua 15: 13 – 19 Aksah’s inheritance</a:t>
            </a:r>
          </a:p>
        </p:txBody>
      </p:sp>
      <p:sp>
        <p:nvSpPr>
          <p:cNvPr id="3" name="Content Placeholder 2">
            <a:extLst>
              <a:ext uri="{FF2B5EF4-FFF2-40B4-BE49-F238E27FC236}">
                <a16:creationId xmlns:a16="http://schemas.microsoft.com/office/drawing/2014/main" id="{26D87974-9168-F4B1-79F7-832B14E7B94D}"/>
              </a:ext>
            </a:extLst>
          </p:cNvPr>
          <p:cNvSpPr>
            <a:spLocks noGrp="1"/>
          </p:cNvSpPr>
          <p:nvPr>
            <p:ph idx="1"/>
          </p:nvPr>
        </p:nvSpPr>
        <p:spPr>
          <a:xfrm>
            <a:off x="298939" y="1692520"/>
            <a:ext cx="8528538" cy="4123592"/>
          </a:xfrm>
        </p:spPr>
        <p:txBody>
          <a:bodyPr>
            <a:normAutofit/>
          </a:bodyPr>
          <a:lstStyle/>
          <a:p>
            <a:pPr marL="0" indent="0">
              <a:spcBef>
                <a:spcPts val="450"/>
              </a:spcBef>
              <a:buNone/>
            </a:pPr>
            <a:r>
              <a:rPr lang="en-US" sz="1800" dirty="0"/>
              <a:t>13 In accordance with the Lord’s command to him, Joshua gave to Caleb son of Jephunneh a portion in Judah—Kiriath Arba, that is, Hebron. (Arba was the forefather of Anak.) 14 From Hebron Caleb drove out the three Anakites—Sheshai, Ahiman and Talmai, the sons of Anak. 15 From there he marched against the people living in Debir (formerly called Kiriath Sepher). 16 And Caleb said, “I will give my daughter Aksah in marriage to the man who attacks and captures Kiriath Sepher.” 17 Othniel son of Kenaz, Caleb’s brother, took it; so Caleb gave his daughter Aksah to him in marriage.</a:t>
            </a:r>
          </a:p>
          <a:p>
            <a:pPr marL="0" indent="0">
              <a:spcBef>
                <a:spcPts val="450"/>
              </a:spcBef>
              <a:buNone/>
            </a:pPr>
            <a:endParaRPr lang="en-US" sz="1800" dirty="0"/>
          </a:p>
          <a:p>
            <a:pPr marL="0" indent="0">
              <a:spcBef>
                <a:spcPts val="450"/>
              </a:spcBef>
              <a:buNone/>
            </a:pPr>
            <a:r>
              <a:rPr lang="en-US" sz="1800" dirty="0"/>
              <a:t>18 One day when she came to Othniel, she urged him[a] to ask her father for a field. When she got off her donkey, Caleb asked her, “What can I do for you?”</a:t>
            </a:r>
          </a:p>
          <a:p>
            <a:pPr marL="0" indent="0">
              <a:spcBef>
                <a:spcPts val="450"/>
              </a:spcBef>
              <a:buNone/>
            </a:pPr>
            <a:endParaRPr lang="en-US" sz="1800" dirty="0"/>
          </a:p>
          <a:p>
            <a:pPr marL="0" indent="0">
              <a:spcBef>
                <a:spcPts val="450"/>
              </a:spcBef>
              <a:buNone/>
            </a:pPr>
            <a:r>
              <a:rPr lang="en-US" sz="1800" dirty="0"/>
              <a:t>19 She replied, “Do me a special favor. Since you have given me land in the Negev, give me also springs of water.” So Caleb gave her the upper and lower springs.</a:t>
            </a:r>
            <a:endParaRPr lang="en-GB" sz="1800" dirty="0"/>
          </a:p>
        </p:txBody>
      </p:sp>
    </p:spTree>
    <p:extLst>
      <p:ext uri="{BB962C8B-B14F-4D97-AF65-F5344CB8AC3E}">
        <p14:creationId xmlns:p14="http://schemas.microsoft.com/office/powerpoint/2010/main" val="1897748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There’s joy in the house of the Lord</a:t>
            </a:r>
          </a:p>
          <a:p>
            <a:r>
              <a:rPr lang="en-GB" sz="4000" dirty="0">
                <a:solidFill>
                  <a:schemeClr val="bg1"/>
                </a:solidFill>
              </a:rPr>
              <a:t>Our God is surely in this place</a:t>
            </a:r>
          </a:p>
          <a:p>
            <a:r>
              <a:rPr lang="en-GB" sz="4000" dirty="0">
                <a:solidFill>
                  <a:schemeClr val="bg1"/>
                </a:solidFill>
              </a:rPr>
              <a:t>And we won’t be quiet</a:t>
            </a:r>
          </a:p>
          <a:p>
            <a:r>
              <a:rPr lang="en-GB" sz="4000" dirty="0">
                <a:solidFill>
                  <a:schemeClr val="bg1"/>
                </a:solidFill>
              </a:rPr>
              <a:t>We shout out Your praise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3/5</a:t>
            </a:r>
          </a:p>
        </p:txBody>
      </p:sp>
    </p:spTree>
    <p:extLst>
      <p:ext uri="{BB962C8B-B14F-4D97-AF65-F5344CB8AC3E}">
        <p14:creationId xmlns:p14="http://schemas.microsoft.com/office/powerpoint/2010/main" val="1355137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5E3-7BC0-6F5A-BD04-B3D5D8928642}"/>
              </a:ext>
            </a:extLst>
          </p:cNvPr>
          <p:cNvSpPr>
            <a:spLocks noGrp="1"/>
          </p:cNvSpPr>
          <p:nvPr>
            <p:ph type="title"/>
          </p:nvPr>
        </p:nvSpPr>
        <p:spPr/>
        <p:txBody>
          <a:bodyPr>
            <a:normAutofit fontScale="90000"/>
          </a:bodyPr>
          <a:lstStyle/>
          <a:p>
            <a:r>
              <a:rPr lang="en-GB" dirty="0"/>
              <a:t>Joshua 15: Aksah’s gets some springs</a:t>
            </a:r>
          </a:p>
        </p:txBody>
      </p:sp>
      <p:pic>
        <p:nvPicPr>
          <p:cNvPr id="6" name="Content Placeholder 5">
            <a:extLst>
              <a:ext uri="{FF2B5EF4-FFF2-40B4-BE49-F238E27FC236}">
                <a16:creationId xmlns:a16="http://schemas.microsoft.com/office/drawing/2014/main" id="{CB75B857-B09D-7462-09AC-0A76EB8CB8B2}"/>
              </a:ext>
            </a:extLst>
          </p:cNvPr>
          <p:cNvPicPr>
            <a:picLocks noGrp="1" noChangeAspect="1"/>
          </p:cNvPicPr>
          <p:nvPr>
            <p:ph sz="half" idx="1"/>
          </p:nvPr>
        </p:nvPicPr>
        <p:blipFill>
          <a:blip r:embed="rId3"/>
          <a:stretch>
            <a:fillRect/>
          </a:stretch>
        </p:blipFill>
        <p:spPr>
          <a:xfrm>
            <a:off x="747347" y="2063101"/>
            <a:ext cx="2938616" cy="3590239"/>
          </a:xfrm>
          <a:prstGeom prst="rect">
            <a:avLst/>
          </a:prstGeom>
        </p:spPr>
      </p:pic>
      <p:sp>
        <p:nvSpPr>
          <p:cNvPr id="5" name="Content Placeholder 4">
            <a:extLst>
              <a:ext uri="{FF2B5EF4-FFF2-40B4-BE49-F238E27FC236}">
                <a16:creationId xmlns:a16="http://schemas.microsoft.com/office/drawing/2014/main" id="{F3DD7C3E-B4B3-D4B0-42B6-FE5046D9AF82}"/>
              </a:ext>
            </a:extLst>
          </p:cNvPr>
          <p:cNvSpPr>
            <a:spLocks noGrp="1"/>
          </p:cNvSpPr>
          <p:nvPr>
            <p:ph sz="half" idx="2"/>
          </p:nvPr>
        </p:nvSpPr>
        <p:spPr>
          <a:xfrm>
            <a:off x="4141177" y="2226469"/>
            <a:ext cx="4374173" cy="3263504"/>
          </a:xfrm>
        </p:spPr>
        <p:txBody>
          <a:bodyPr/>
          <a:lstStyle/>
          <a:p>
            <a:r>
              <a:rPr lang="en-GB" sz="2400" dirty="0"/>
              <a:t>Aksah reminded her father of his previous expression of love</a:t>
            </a:r>
          </a:p>
          <a:p>
            <a:r>
              <a:rPr lang="en-GB" sz="2400" dirty="0"/>
              <a:t>She acknowledges her appreciation of what she is about to receive</a:t>
            </a:r>
          </a:p>
          <a:p>
            <a:r>
              <a:rPr lang="en-GB" sz="2400" dirty="0"/>
              <a:t>She asks</a:t>
            </a:r>
          </a:p>
          <a:p>
            <a:r>
              <a:rPr lang="en-GB" sz="2400" dirty="0"/>
              <a:t>She gets!</a:t>
            </a:r>
            <a:endParaRPr lang="en-GB" dirty="0"/>
          </a:p>
        </p:txBody>
      </p:sp>
    </p:spTree>
    <p:extLst>
      <p:ext uri="{BB962C8B-B14F-4D97-AF65-F5344CB8AC3E}">
        <p14:creationId xmlns:p14="http://schemas.microsoft.com/office/powerpoint/2010/main" val="400687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5E3-7BC0-6F5A-BD04-B3D5D8928642}"/>
              </a:ext>
            </a:extLst>
          </p:cNvPr>
          <p:cNvSpPr>
            <a:spLocks noGrp="1"/>
          </p:cNvSpPr>
          <p:nvPr>
            <p:ph type="title"/>
          </p:nvPr>
        </p:nvSpPr>
        <p:spPr>
          <a:xfrm>
            <a:off x="628650" y="870942"/>
            <a:ext cx="7886700" cy="962255"/>
          </a:xfrm>
        </p:spPr>
        <p:txBody>
          <a:bodyPr>
            <a:normAutofit/>
          </a:bodyPr>
          <a:lstStyle/>
          <a:p>
            <a:r>
              <a:rPr lang="en-GB" sz="3000" dirty="0"/>
              <a:t>Joshua 17: 1-4 - Manasseh’s inheritance Part 1</a:t>
            </a:r>
          </a:p>
        </p:txBody>
      </p:sp>
      <p:sp>
        <p:nvSpPr>
          <p:cNvPr id="3" name="Content Placeholder 2">
            <a:extLst>
              <a:ext uri="{FF2B5EF4-FFF2-40B4-BE49-F238E27FC236}">
                <a16:creationId xmlns:a16="http://schemas.microsoft.com/office/drawing/2014/main" id="{26D87974-9168-F4B1-79F7-832B14E7B94D}"/>
              </a:ext>
            </a:extLst>
          </p:cNvPr>
          <p:cNvSpPr>
            <a:spLocks noGrp="1"/>
          </p:cNvSpPr>
          <p:nvPr>
            <p:ph idx="1"/>
          </p:nvPr>
        </p:nvSpPr>
        <p:spPr>
          <a:xfrm>
            <a:off x="628650" y="1903535"/>
            <a:ext cx="7886700" cy="3586438"/>
          </a:xfrm>
        </p:spPr>
        <p:txBody>
          <a:bodyPr>
            <a:normAutofit fontScale="55000" lnSpcReduction="20000"/>
          </a:bodyPr>
          <a:lstStyle/>
          <a:p>
            <a:pPr marL="0" indent="0">
              <a:lnSpc>
                <a:spcPct val="110000"/>
              </a:lnSpc>
              <a:spcBef>
                <a:spcPts val="450"/>
              </a:spcBef>
              <a:buNone/>
            </a:pPr>
            <a:r>
              <a:rPr lang="en-US" dirty="0"/>
              <a:t>17 This was the allotment for the tribe of Manasseh as Joseph’s firstborn, that is, for Makir, Manasseh’s firstborn. Makir was the ancestor of the Gileadites, who had received Gilead and Bashan because the </a:t>
            </a:r>
            <a:r>
              <a:rPr lang="en-US" b="1" dirty="0"/>
              <a:t>Makirites were great soldiers</a:t>
            </a:r>
            <a:r>
              <a:rPr lang="en-US" dirty="0"/>
              <a:t>. 2 So this allotment was for the rest of the people of Manasseh—the clans of Abiezer, Helek, Asriel, Shechem, Hepher and Shemida. These are the other male descendants of Manasseh son of Joseph by their clans.</a:t>
            </a:r>
          </a:p>
          <a:p>
            <a:pPr marL="0" indent="0">
              <a:lnSpc>
                <a:spcPct val="110000"/>
              </a:lnSpc>
              <a:spcBef>
                <a:spcPts val="450"/>
              </a:spcBef>
              <a:buNone/>
            </a:pPr>
            <a:endParaRPr lang="en-US" dirty="0"/>
          </a:p>
          <a:p>
            <a:pPr marL="0" indent="0">
              <a:lnSpc>
                <a:spcPct val="110000"/>
              </a:lnSpc>
              <a:spcBef>
                <a:spcPts val="450"/>
              </a:spcBef>
              <a:buNone/>
            </a:pPr>
            <a:r>
              <a:rPr lang="en-US" dirty="0"/>
              <a:t>3 Now Zelophehad son of Hepher, the son of Gilead, the son of Makir, the son of Manasseh, had no sons but only daughters, whose names were Mahlah, Noah, Hoglah, Milkah and Tirzah. 4 They went to Eleazar the priest, Joshua son of Nun, and the leaders and said, “The Lord commanded Moses to give us an inheritance among our relatives.” So Joshua gave them an inheritance along with the brothers of their father, according to the Lord’s command.</a:t>
            </a:r>
            <a:endParaRPr lang="en-GB" dirty="0"/>
          </a:p>
        </p:txBody>
      </p:sp>
    </p:spTree>
    <p:extLst>
      <p:ext uri="{BB962C8B-B14F-4D97-AF65-F5344CB8AC3E}">
        <p14:creationId xmlns:p14="http://schemas.microsoft.com/office/powerpoint/2010/main" val="2125624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BCAC-8E4E-09C1-BFDA-6E0A4BD633AF}"/>
              </a:ext>
            </a:extLst>
          </p:cNvPr>
          <p:cNvSpPr>
            <a:spLocks noGrp="1"/>
          </p:cNvSpPr>
          <p:nvPr>
            <p:ph type="title"/>
          </p:nvPr>
        </p:nvSpPr>
        <p:spPr>
          <a:xfrm>
            <a:off x="539552" y="476672"/>
            <a:ext cx="7886700" cy="624263"/>
          </a:xfrm>
        </p:spPr>
        <p:txBody>
          <a:bodyPr>
            <a:normAutofit fontScale="90000"/>
          </a:bodyPr>
          <a:lstStyle/>
          <a:p>
            <a:r>
              <a:rPr lang="en-GB" dirty="0"/>
              <a:t>Numbers 27: 1:8 - The story fleshed out</a:t>
            </a:r>
          </a:p>
        </p:txBody>
      </p:sp>
      <p:sp>
        <p:nvSpPr>
          <p:cNvPr id="3" name="Content Placeholder 2">
            <a:extLst>
              <a:ext uri="{FF2B5EF4-FFF2-40B4-BE49-F238E27FC236}">
                <a16:creationId xmlns:a16="http://schemas.microsoft.com/office/drawing/2014/main" id="{F6548A42-28A7-68C4-69BA-E93AE004C3D5}"/>
              </a:ext>
            </a:extLst>
          </p:cNvPr>
          <p:cNvSpPr>
            <a:spLocks noGrp="1"/>
          </p:cNvSpPr>
          <p:nvPr>
            <p:ph idx="1"/>
          </p:nvPr>
        </p:nvSpPr>
        <p:spPr>
          <a:xfrm>
            <a:off x="628650" y="1495205"/>
            <a:ext cx="7886700" cy="4377955"/>
          </a:xfrm>
        </p:spPr>
        <p:txBody>
          <a:bodyPr>
            <a:normAutofit fontScale="47500" lnSpcReduction="20000"/>
          </a:bodyPr>
          <a:lstStyle/>
          <a:p>
            <a:pPr marL="0" indent="0">
              <a:lnSpc>
                <a:spcPct val="120000"/>
              </a:lnSpc>
              <a:spcBef>
                <a:spcPts val="450"/>
              </a:spcBef>
              <a:buNone/>
            </a:pPr>
            <a:r>
              <a:rPr lang="en-US" dirty="0"/>
              <a:t>27 The daughters of Zelophehad son of Hepher, the son of Gilead, the son of Makir, the son of Manasseh, belonged to the clans of Manasseh son of Joseph. The names of the daughters were Mahlah, Noah, Hoglah, Milkah and Tirzah. They came forward 2 and stood before Moses, Eleazar the priest, the leaders and the whole assembly at the entrance to the tent of meeting and said, 3 “</a:t>
            </a:r>
            <a:r>
              <a:rPr lang="en-US" b="1" dirty="0"/>
              <a:t>Our father died in the wilderness. He was not among Korah’s followers, who banded together against the Lord, but he died for his own sin and left no sons. 4 Why should our father’s name disappear from his clan because he had no son?</a:t>
            </a:r>
            <a:r>
              <a:rPr lang="en-US" dirty="0"/>
              <a:t> Give us property among our father’s relatives.”</a:t>
            </a:r>
          </a:p>
          <a:p>
            <a:pPr marL="0" indent="0">
              <a:lnSpc>
                <a:spcPct val="120000"/>
              </a:lnSpc>
              <a:spcBef>
                <a:spcPts val="450"/>
              </a:spcBef>
              <a:buNone/>
            </a:pPr>
            <a:r>
              <a:rPr lang="en-US" dirty="0"/>
              <a:t>5 </a:t>
            </a:r>
            <a:r>
              <a:rPr lang="en-US" b="1" dirty="0"/>
              <a:t>So Moses brought their case before the Lord, 6 and the Lord said to him, </a:t>
            </a:r>
            <a:r>
              <a:rPr lang="en-US" dirty="0"/>
              <a:t>7 “What Zelophehad’s daughters are saying is right. You must certainly give them property as an inheritance among their father’s relatives and give their father’s inheritance to them.</a:t>
            </a:r>
          </a:p>
          <a:p>
            <a:pPr marL="0" indent="0">
              <a:lnSpc>
                <a:spcPct val="120000"/>
              </a:lnSpc>
              <a:spcBef>
                <a:spcPts val="450"/>
              </a:spcBef>
              <a:buNone/>
            </a:pPr>
            <a:r>
              <a:rPr lang="en-US" dirty="0"/>
              <a:t>8 “Say to the Israelites, ‘If a man dies and leaves no son, give his inheritance to his daughter. 9 If he has no daughter, give his inheritance to his brothers. 10 If he has no brothers, give his inheritance to his father’s brothers. 11 If his father had no brothers, give his inheritance to the nearest relative in his clan, that he may possess it. This is to have the force of law for the Israelites, as the Lord commanded Moses.’”</a:t>
            </a:r>
          </a:p>
          <a:p>
            <a:pPr marL="0" indent="0">
              <a:buNone/>
            </a:pPr>
            <a:endParaRPr lang="en-GB" dirty="0"/>
          </a:p>
        </p:txBody>
      </p:sp>
    </p:spTree>
    <p:extLst>
      <p:ext uri="{BB962C8B-B14F-4D97-AF65-F5344CB8AC3E}">
        <p14:creationId xmlns:p14="http://schemas.microsoft.com/office/powerpoint/2010/main" val="250066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5E3-7BC0-6F5A-BD04-B3D5D8928642}"/>
              </a:ext>
            </a:extLst>
          </p:cNvPr>
          <p:cNvSpPr>
            <a:spLocks noGrp="1"/>
          </p:cNvSpPr>
          <p:nvPr>
            <p:ph type="title"/>
          </p:nvPr>
        </p:nvSpPr>
        <p:spPr/>
        <p:txBody>
          <a:bodyPr>
            <a:normAutofit/>
          </a:bodyPr>
          <a:lstStyle/>
          <a:p>
            <a:r>
              <a:rPr lang="en-GB" sz="3000" dirty="0"/>
              <a:t>Joshua 17: 1-4 - The Five Daughters of Zelophehad</a:t>
            </a:r>
          </a:p>
        </p:txBody>
      </p:sp>
      <p:sp>
        <p:nvSpPr>
          <p:cNvPr id="5" name="Content Placeholder 4">
            <a:extLst>
              <a:ext uri="{FF2B5EF4-FFF2-40B4-BE49-F238E27FC236}">
                <a16:creationId xmlns:a16="http://schemas.microsoft.com/office/drawing/2014/main" id="{0DF777CA-2CBD-5D95-6A84-EB6042A9344E}"/>
              </a:ext>
            </a:extLst>
          </p:cNvPr>
          <p:cNvSpPr>
            <a:spLocks noGrp="1"/>
          </p:cNvSpPr>
          <p:nvPr>
            <p:ph sz="half" idx="2"/>
          </p:nvPr>
        </p:nvSpPr>
        <p:spPr>
          <a:xfrm>
            <a:off x="4009293" y="2125267"/>
            <a:ext cx="4506058" cy="3364706"/>
          </a:xfrm>
        </p:spPr>
        <p:txBody>
          <a:bodyPr>
            <a:normAutofit fontScale="92500" lnSpcReduction="10000"/>
          </a:bodyPr>
          <a:lstStyle/>
          <a:p>
            <a:r>
              <a:rPr lang="en-GB" sz="2700" dirty="0"/>
              <a:t>They reminded Joshua and the priests of God’s promise.</a:t>
            </a:r>
          </a:p>
          <a:p>
            <a:r>
              <a:rPr lang="en-GB" sz="2700" dirty="0"/>
              <a:t>They were confident of what was theirs to claim</a:t>
            </a:r>
          </a:p>
          <a:p>
            <a:r>
              <a:rPr lang="en-GB" sz="2700" dirty="0"/>
              <a:t>They asked</a:t>
            </a:r>
          </a:p>
          <a:p>
            <a:r>
              <a:rPr lang="en-GB" sz="2700" dirty="0"/>
              <a:t>They received</a:t>
            </a:r>
          </a:p>
          <a:p>
            <a:r>
              <a:rPr lang="en-GB" sz="2700" dirty="0"/>
              <a:t>Their boldness brought change for all Israelite women.</a:t>
            </a:r>
            <a:endParaRPr lang="en-GB" dirty="0"/>
          </a:p>
        </p:txBody>
      </p:sp>
      <p:pic>
        <p:nvPicPr>
          <p:cNvPr id="6" name="Content Placeholder 6">
            <a:extLst>
              <a:ext uri="{FF2B5EF4-FFF2-40B4-BE49-F238E27FC236}">
                <a16:creationId xmlns:a16="http://schemas.microsoft.com/office/drawing/2014/main" id="{7BAD6F76-B9C7-63ED-6CBC-E072647376D7}"/>
              </a:ext>
            </a:extLst>
          </p:cNvPr>
          <p:cNvPicPr>
            <a:picLocks noGrp="1" noChangeAspect="1"/>
          </p:cNvPicPr>
          <p:nvPr>
            <p:ph sz="half" idx="1"/>
          </p:nvPr>
        </p:nvPicPr>
        <p:blipFill>
          <a:blip r:embed="rId3"/>
          <a:stretch>
            <a:fillRect/>
          </a:stretch>
        </p:blipFill>
        <p:spPr>
          <a:xfrm>
            <a:off x="931985" y="2045482"/>
            <a:ext cx="2712176" cy="3444491"/>
          </a:xfrm>
          <a:prstGeom prst="rect">
            <a:avLst/>
          </a:prstGeom>
        </p:spPr>
      </p:pic>
    </p:spTree>
    <p:extLst>
      <p:ext uri="{BB962C8B-B14F-4D97-AF65-F5344CB8AC3E}">
        <p14:creationId xmlns:p14="http://schemas.microsoft.com/office/powerpoint/2010/main" val="10988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5E3-7BC0-6F5A-BD04-B3D5D8928642}"/>
              </a:ext>
            </a:extLst>
          </p:cNvPr>
          <p:cNvSpPr>
            <a:spLocks noGrp="1"/>
          </p:cNvSpPr>
          <p:nvPr>
            <p:ph type="title"/>
          </p:nvPr>
        </p:nvSpPr>
        <p:spPr>
          <a:xfrm>
            <a:off x="207335" y="931734"/>
            <a:ext cx="8755911" cy="531572"/>
          </a:xfrm>
        </p:spPr>
        <p:txBody>
          <a:bodyPr>
            <a:normAutofit fontScale="90000"/>
          </a:bodyPr>
          <a:lstStyle/>
          <a:p>
            <a:r>
              <a:rPr lang="en-GB" sz="3000" dirty="0"/>
              <a:t>Joshua 17: 5 - 17 Manasseh’s inheritance Part 2</a:t>
            </a:r>
          </a:p>
        </p:txBody>
      </p:sp>
      <p:sp>
        <p:nvSpPr>
          <p:cNvPr id="3" name="Content Placeholder 2">
            <a:extLst>
              <a:ext uri="{FF2B5EF4-FFF2-40B4-BE49-F238E27FC236}">
                <a16:creationId xmlns:a16="http://schemas.microsoft.com/office/drawing/2014/main" id="{26D87974-9168-F4B1-79F7-832B14E7B94D}"/>
              </a:ext>
            </a:extLst>
          </p:cNvPr>
          <p:cNvSpPr>
            <a:spLocks noGrp="1"/>
          </p:cNvSpPr>
          <p:nvPr>
            <p:ph idx="1"/>
          </p:nvPr>
        </p:nvSpPr>
        <p:spPr>
          <a:xfrm>
            <a:off x="358849" y="1606851"/>
            <a:ext cx="8577816" cy="4354033"/>
          </a:xfrm>
        </p:spPr>
        <p:txBody>
          <a:bodyPr>
            <a:normAutofit lnSpcReduction="10000"/>
          </a:bodyPr>
          <a:lstStyle/>
          <a:p>
            <a:pPr marL="0" indent="0">
              <a:lnSpc>
                <a:spcPct val="120000"/>
              </a:lnSpc>
              <a:spcBef>
                <a:spcPts val="900"/>
              </a:spcBef>
              <a:buNone/>
            </a:pPr>
            <a:r>
              <a:rPr lang="en-US" sz="1500" dirty="0"/>
              <a:t>5 Manasseh’s share consisted of ten tracts of land besides Gilead and Bashan east of the Jordan, 6 because the daughters of the tribe of Manasseh received an inheritance among the sons. The land of Gilead belonged to the rest of the descendants of Manasseh.</a:t>
            </a:r>
          </a:p>
          <a:p>
            <a:pPr marL="0" indent="0">
              <a:lnSpc>
                <a:spcPct val="120000"/>
              </a:lnSpc>
              <a:spcBef>
                <a:spcPts val="900"/>
              </a:spcBef>
              <a:buNone/>
            </a:pPr>
            <a:r>
              <a:rPr lang="en-US" sz="1500" dirty="0"/>
              <a:t>7 The territory of Manasseh extended from Asher to Mikmethath east of Shechem. The boundary ran southward from there to include the people living at En Tappuah. 8 (</a:t>
            </a:r>
            <a:r>
              <a:rPr lang="en-US" sz="1500" b="1" dirty="0"/>
              <a:t>Manasseh had the land of Tappuah, but Tappuah itself, on the boundary of Manasseh, belonged to the Ephraimites.) </a:t>
            </a:r>
            <a:r>
              <a:rPr lang="en-US" sz="1500" dirty="0"/>
              <a:t>9 Then the boundary continued south to the Kanah Ravine. There were towns belonging to Ephraim lying among the towns of Manasseh, but the boundary of Manasseh was the northern side of the ravine and ended at the Mediterranean Sea. 10 On the south the land belonged to Ephraim, on the north to Manasseh. The territory of Manasseh reached the Mediterranean Sea and bordered Asher on the north and Issachar on the east.</a:t>
            </a:r>
          </a:p>
          <a:p>
            <a:pPr marL="0" indent="0">
              <a:lnSpc>
                <a:spcPct val="120000"/>
              </a:lnSpc>
              <a:spcBef>
                <a:spcPts val="900"/>
              </a:spcBef>
              <a:buNone/>
            </a:pPr>
            <a:r>
              <a:rPr lang="en-US" sz="1500" dirty="0"/>
              <a:t>11 </a:t>
            </a:r>
            <a:r>
              <a:rPr lang="en-US" sz="1500" b="1" dirty="0"/>
              <a:t>Within Issachar and Asher</a:t>
            </a:r>
            <a:r>
              <a:rPr lang="en-US" sz="1500" dirty="0"/>
              <a:t>, Manasseh also had Beth Shan, Ibleam and the people of Dor, Endor, Taanach and Megiddo, together with their surrounding settlements (the third in the list is Naphoth[a]).</a:t>
            </a:r>
          </a:p>
          <a:p>
            <a:pPr marL="0" indent="0">
              <a:lnSpc>
                <a:spcPct val="120000"/>
              </a:lnSpc>
              <a:spcBef>
                <a:spcPts val="900"/>
              </a:spcBef>
              <a:buNone/>
            </a:pPr>
            <a:r>
              <a:rPr lang="en-US" sz="1500" dirty="0"/>
              <a:t>12 </a:t>
            </a:r>
            <a:r>
              <a:rPr lang="en-US" sz="1500" b="1" dirty="0"/>
              <a:t>Yet the Manassites were not able to occupy these towns</a:t>
            </a:r>
            <a:r>
              <a:rPr lang="en-US" sz="1500" dirty="0"/>
              <a:t>, for the Canaanites were determined to live in that region. 13 However, when the Israelites grew stronger, </a:t>
            </a:r>
            <a:r>
              <a:rPr lang="en-US" sz="1500" b="1" dirty="0"/>
              <a:t>they subjected the Canaanites to forced labor but did not drive them out completely.</a:t>
            </a:r>
          </a:p>
          <a:p>
            <a:pPr marL="0" indent="0">
              <a:lnSpc>
                <a:spcPct val="120000"/>
              </a:lnSpc>
              <a:spcBef>
                <a:spcPts val="900"/>
              </a:spcBef>
              <a:buNone/>
            </a:pPr>
            <a:endParaRPr lang="en-US" sz="1500" dirty="0"/>
          </a:p>
        </p:txBody>
      </p:sp>
    </p:spTree>
    <p:extLst>
      <p:ext uri="{BB962C8B-B14F-4D97-AF65-F5344CB8AC3E}">
        <p14:creationId xmlns:p14="http://schemas.microsoft.com/office/powerpoint/2010/main" val="3127924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6CFB28A-10A1-ACCA-276A-65148F004662}"/>
              </a:ext>
            </a:extLst>
          </p:cNvPr>
          <p:cNvPicPr>
            <a:picLocks noGrp="1" noChangeAspect="1"/>
          </p:cNvPicPr>
          <p:nvPr>
            <p:ph sz="half" idx="1"/>
          </p:nvPr>
        </p:nvPicPr>
        <p:blipFill>
          <a:blip r:embed="rId3"/>
          <a:stretch>
            <a:fillRect/>
          </a:stretch>
        </p:blipFill>
        <p:spPr>
          <a:xfrm>
            <a:off x="5925043" y="857250"/>
            <a:ext cx="3218957" cy="5143500"/>
          </a:xfrm>
          <a:prstGeom prst="rect">
            <a:avLst/>
          </a:prstGeom>
        </p:spPr>
      </p:pic>
      <p:sp>
        <p:nvSpPr>
          <p:cNvPr id="6" name="Content Placeholder 5">
            <a:extLst>
              <a:ext uri="{FF2B5EF4-FFF2-40B4-BE49-F238E27FC236}">
                <a16:creationId xmlns:a16="http://schemas.microsoft.com/office/drawing/2014/main" id="{C1423EA8-A57C-EB79-0549-D66CA2725F5A}"/>
              </a:ext>
            </a:extLst>
          </p:cNvPr>
          <p:cNvSpPr>
            <a:spLocks noGrp="1"/>
          </p:cNvSpPr>
          <p:nvPr>
            <p:ph sz="half" idx="2"/>
          </p:nvPr>
        </p:nvSpPr>
        <p:spPr>
          <a:xfrm>
            <a:off x="215825" y="1099395"/>
            <a:ext cx="5621450" cy="4765790"/>
          </a:xfrm>
        </p:spPr>
        <p:txBody>
          <a:bodyPr>
            <a:normAutofit fontScale="77500" lnSpcReduction="20000"/>
          </a:bodyPr>
          <a:lstStyle/>
          <a:p>
            <a:pPr marL="0" indent="0">
              <a:lnSpc>
                <a:spcPct val="120000"/>
              </a:lnSpc>
              <a:spcBef>
                <a:spcPts val="900"/>
              </a:spcBef>
              <a:buNone/>
            </a:pPr>
            <a:r>
              <a:rPr lang="en-US" sz="2100" dirty="0"/>
              <a:t>14 The people of Joseph said to Joshua, “Why have you given us only one allotment and one portion for an inheritance? We are a numerous people, and the Lord has blessed us abundantly.”</a:t>
            </a:r>
          </a:p>
          <a:p>
            <a:pPr marL="0" indent="0">
              <a:lnSpc>
                <a:spcPct val="120000"/>
              </a:lnSpc>
              <a:spcBef>
                <a:spcPts val="900"/>
              </a:spcBef>
              <a:buNone/>
            </a:pPr>
            <a:r>
              <a:rPr lang="en-US" sz="2100" dirty="0"/>
              <a:t>15 “If you are so numerous,” Joshua answered, “and if the hill country of Ephraim is too small for you, go up into the forest and clear land for yourselves there in the land of the Perizzites and Rephaites.”</a:t>
            </a:r>
          </a:p>
          <a:p>
            <a:pPr marL="0" indent="0">
              <a:lnSpc>
                <a:spcPct val="120000"/>
              </a:lnSpc>
              <a:spcBef>
                <a:spcPts val="900"/>
              </a:spcBef>
              <a:buNone/>
            </a:pPr>
            <a:r>
              <a:rPr lang="en-US" sz="2100" dirty="0"/>
              <a:t>16 The people of Joseph replied, “The hill country is not enough for us, and all the Canaanites who live in the plain have chariots fitted with iron, both those in Beth Shan and its settlements and those in the Valley of Jezreel.”</a:t>
            </a:r>
          </a:p>
          <a:p>
            <a:pPr marL="0" indent="0">
              <a:lnSpc>
                <a:spcPct val="120000"/>
              </a:lnSpc>
              <a:spcBef>
                <a:spcPts val="900"/>
              </a:spcBef>
              <a:buNone/>
            </a:pPr>
            <a:r>
              <a:rPr lang="en-US" sz="2100" dirty="0"/>
              <a:t>17 But Joshua said to the tribes of Joseph—to Ephraim and Manasseh—“You are numerous and very powerful. You will have not only one allotment 18 but the forested hill country as well. Clear it, and its farthest limits will be yours; though the Canaanites have chariots fitted with iron and though they are strong, you can drive them out.”</a:t>
            </a:r>
            <a:endParaRPr lang="en-GB" sz="2100" dirty="0"/>
          </a:p>
        </p:txBody>
      </p:sp>
    </p:spTree>
    <p:extLst>
      <p:ext uri="{BB962C8B-B14F-4D97-AF65-F5344CB8AC3E}">
        <p14:creationId xmlns:p14="http://schemas.microsoft.com/office/powerpoint/2010/main" val="3985518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5E3-7BC0-6F5A-BD04-B3D5D8928642}"/>
              </a:ext>
            </a:extLst>
          </p:cNvPr>
          <p:cNvSpPr>
            <a:spLocks noGrp="1"/>
          </p:cNvSpPr>
          <p:nvPr>
            <p:ph type="title"/>
          </p:nvPr>
        </p:nvSpPr>
        <p:spPr/>
        <p:txBody>
          <a:bodyPr>
            <a:normAutofit fontScale="90000"/>
          </a:bodyPr>
          <a:lstStyle/>
          <a:p>
            <a:r>
              <a:rPr lang="en-GB" dirty="0"/>
              <a:t>What separates the last story from the first three?</a:t>
            </a:r>
          </a:p>
        </p:txBody>
      </p:sp>
      <p:sp>
        <p:nvSpPr>
          <p:cNvPr id="4" name="Content Placeholder 3">
            <a:extLst>
              <a:ext uri="{FF2B5EF4-FFF2-40B4-BE49-F238E27FC236}">
                <a16:creationId xmlns:a16="http://schemas.microsoft.com/office/drawing/2014/main" id="{E8813D75-57BA-A321-83F5-8F1821D41586}"/>
              </a:ext>
            </a:extLst>
          </p:cNvPr>
          <p:cNvSpPr>
            <a:spLocks noGrp="1"/>
          </p:cNvSpPr>
          <p:nvPr>
            <p:ph sz="half" idx="1"/>
          </p:nvPr>
        </p:nvSpPr>
        <p:spPr>
          <a:xfrm>
            <a:off x="628650" y="2226469"/>
            <a:ext cx="3438304" cy="3263504"/>
          </a:xfrm>
        </p:spPr>
        <p:txBody>
          <a:bodyPr>
            <a:normAutofit fontScale="77500" lnSpcReduction="20000"/>
          </a:bodyPr>
          <a:lstStyle/>
          <a:p>
            <a:r>
              <a:rPr lang="en-GB" dirty="0"/>
              <a:t>A sense of entitlement not backed with a willingness to do the work</a:t>
            </a:r>
          </a:p>
          <a:p>
            <a:r>
              <a:rPr lang="en-GB" dirty="0"/>
              <a:t>No thankfulness</a:t>
            </a:r>
          </a:p>
          <a:p>
            <a:r>
              <a:rPr lang="en-GB" dirty="0"/>
              <a:t>Fear or Laziness?</a:t>
            </a:r>
          </a:p>
          <a:p>
            <a:r>
              <a:rPr lang="en-GB" dirty="0"/>
              <a:t>Lack of faith</a:t>
            </a:r>
          </a:p>
          <a:p>
            <a:endParaRPr lang="en-GB" dirty="0"/>
          </a:p>
          <a:p>
            <a:endParaRPr lang="en-GB" dirty="0"/>
          </a:p>
        </p:txBody>
      </p:sp>
      <p:sp>
        <p:nvSpPr>
          <p:cNvPr id="5" name="Content Placeholder 4">
            <a:extLst>
              <a:ext uri="{FF2B5EF4-FFF2-40B4-BE49-F238E27FC236}">
                <a16:creationId xmlns:a16="http://schemas.microsoft.com/office/drawing/2014/main" id="{40B272A1-44F2-2FA7-F003-18D3346570B7}"/>
              </a:ext>
            </a:extLst>
          </p:cNvPr>
          <p:cNvSpPr>
            <a:spLocks noGrp="1"/>
          </p:cNvSpPr>
          <p:nvPr>
            <p:ph sz="half" idx="2"/>
          </p:nvPr>
        </p:nvSpPr>
        <p:spPr>
          <a:xfrm>
            <a:off x="4425802" y="2226469"/>
            <a:ext cx="4545419" cy="3263504"/>
          </a:xfrm>
        </p:spPr>
        <p:txBody>
          <a:bodyPr>
            <a:normAutofit fontScale="77500" lnSpcReduction="20000"/>
          </a:bodyPr>
          <a:lstStyle/>
          <a:p>
            <a:pPr marL="0" indent="0">
              <a:buNone/>
            </a:pPr>
            <a:r>
              <a:rPr lang="en-GB" b="1" dirty="0"/>
              <a:t>WARNING!</a:t>
            </a:r>
          </a:p>
          <a:p>
            <a:pPr marL="0" indent="0">
              <a:buNone/>
            </a:pPr>
            <a:r>
              <a:rPr lang="en-GB" dirty="0"/>
              <a:t>Do not let your privilege make you lazy!</a:t>
            </a:r>
          </a:p>
          <a:p>
            <a:pPr marL="0" indent="0">
              <a:buNone/>
            </a:pPr>
            <a:r>
              <a:rPr lang="en-GB" dirty="0"/>
              <a:t>Do not ask out of greed.</a:t>
            </a:r>
          </a:p>
          <a:p>
            <a:pPr marL="0" indent="0">
              <a:buNone/>
            </a:pPr>
            <a:endParaRPr lang="en-GB" b="1" dirty="0"/>
          </a:p>
          <a:p>
            <a:pPr marL="0" indent="0">
              <a:buNone/>
            </a:pPr>
            <a:r>
              <a:rPr lang="en-GB" b="1" dirty="0"/>
              <a:t>James 4:3</a:t>
            </a:r>
          </a:p>
          <a:p>
            <a:pPr marL="0" indent="0">
              <a:buNone/>
            </a:pPr>
            <a:r>
              <a:rPr lang="en-US" b="1" i="0" baseline="30000" dirty="0">
                <a:solidFill>
                  <a:srgbClr val="000000"/>
                </a:solidFill>
                <a:effectLst/>
                <a:latin typeface="system-ui"/>
              </a:rPr>
              <a:t>3 </a:t>
            </a:r>
            <a:r>
              <a:rPr lang="en-US" b="0" i="0" dirty="0">
                <a:solidFill>
                  <a:srgbClr val="000000"/>
                </a:solidFill>
                <a:effectLst/>
                <a:latin typeface="system-ui"/>
              </a:rPr>
              <a:t>When you ask, you do not receive, because you ask with wrong motives, that you may spend what you get on your pleasures.</a:t>
            </a:r>
            <a:endParaRPr lang="en-GB" dirty="0"/>
          </a:p>
          <a:p>
            <a:endParaRPr lang="en-GB" dirty="0"/>
          </a:p>
        </p:txBody>
      </p:sp>
    </p:spTree>
    <p:extLst>
      <p:ext uri="{BB962C8B-B14F-4D97-AF65-F5344CB8AC3E}">
        <p14:creationId xmlns:p14="http://schemas.microsoft.com/office/powerpoint/2010/main" val="386415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5E3-7BC0-6F5A-BD04-B3D5D8928642}"/>
              </a:ext>
            </a:extLst>
          </p:cNvPr>
          <p:cNvSpPr>
            <a:spLocks noGrp="1"/>
          </p:cNvSpPr>
          <p:nvPr>
            <p:ph type="title"/>
          </p:nvPr>
        </p:nvSpPr>
        <p:spPr/>
        <p:txBody>
          <a:bodyPr>
            <a:normAutofit fontScale="90000"/>
          </a:bodyPr>
          <a:lstStyle/>
          <a:p>
            <a:r>
              <a:rPr lang="en-GB" dirty="0"/>
              <a:t>Taking Territory: Principles to remember</a:t>
            </a:r>
          </a:p>
        </p:txBody>
      </p:sp>
      <p:sp>
        <p:nvSpPr>
          <p:cNvPr id="3" name="Content Placeholder 2">
            <a:extLst>
              <a:ext uri="{FF2B5EF4-FFF2-40B4-BE49-F238E27FC236}">
                <a16:creationId xmlns:a16="http://schemas.microsoft.com/office/drawing/2014/main" id="{26D87974-9168-F4B1-79F7-832B14E7B94D}"/>
              </a:ext>
            </a:extLst>
          </p:cNvPr>
          <p:cNvSpPr>
            <a:spLocks noGrp="1"/>
          </p:cNvSpPr>
          <p:nvPr>
            <p:ph idx="1"/>
          </p:nvPr>
        </p:nvSpPr>
        <p:spPr/>
        <p:txBody>
          <a:bodyPr>
            <a:normAutofit fontScale="92500"/>
          </a:bodyPr>
          <a:lstStyle/>
          <a:p>
            <a:pPr marL="385763" indent="-385763">
              <a:buFont typeface="+mj-lt"/>
              <a:buAutoNum type="arabicPeriod"/>
            </a:pPr>
            <a:r>
              <a:rPr lang="en-GB" dirty="0"/>
              <a:t>God keeps his promises </a:t>
            </a:r>
          </a:p>
          <a:p>
            <a:pPr marL="385763" indent="-385763">
              <a:buFont typeface="+mj-lt"/>
              <a:buAutoNum type="arabicPeriod"/>
            </a:pPr>
            <a:r>
              <a:rPr lang="en-GB" dirty="0"/>
              <a:t>It’s important to know and remember what God has promised you</a:t>
            </a:r>
          </a:p>
          <a:p>
            <a:pPr marL="385763" indent="-385763">
              <a:buFont typeface="+mj-lt"/>
              <a:buAutoNum type="arabicPeriod"/>
            </a:pPr>
            <a:r>
              <a:rPr lang="en-GB" dirty="0"/>
              <a:t>Remind him of it and ask accordingly to his will</a:t>
            </a:r>
          </a:p>
          <a:p>
            <a:pPr marL="385763" indent="-385763">
              <a:buFont typeface="+mj-lt"/>
              <a:buAutoNum type="arabicPeriod"/>
            </a:pPr>
            <a:r>
              <a:rPr lang="en-GB" dirty="0"/>
              <a:t>Receive it by faith</a:t>
            </a:r>
          </a:p>
          <a:p>
            <a:pPr marL="385763" indent="-385763">
              <a:buFont typeface="+mj-lt"/>
              <a:buAutoNum type="arabicPeriod"/>
            </a:pPr>
            <a:r>
              <a:rPr lang="en-GB" dirty="0"/>
              <a:t>Then put in the work!</a:t>
            </a:r>
          </a:p>
          <a:p>
            <a:pPr marL="385763" indent="-385763">
              <a:buFont typeface="+mj-lt"/>
              <a:buAutoNum type="arabicPeriod"/>
            </a:pPr>
            <a:r>
              <a:rPr lang="en-GB" dirty="0"/>
              <a:t>Be patient</a:t>
            </a:r>
          </a:p>
          <a:p>
            <a:pPr marL="385763" indent="-385763">
              <a:buFont typeface="+mj-lt"/>
              <a:buAutoNum type="arabicPeriod"/>
            </a:pPr>
            <a:r>
              <a:rPr lang="en-GB" dirty="0"/>
              <a:t>And you shall receive</a:t>
            </a:r>
          </a:p>
        </p:txBody>
      </p:sp>
    </p:spTree>
    <p:extLst>
      <p:ext uri="{BB962C8B-B14F-4D97-AF65-F5344CB8AC3E}">
        <p14:creationId xmlns:p14="http://schemas.microsoft.com/office/powerpoint/2010/main" val="117508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We sing to the God who heals</a:t>
            </a:r>
          </a:p>
          <a:p>
            <a:r>
              <a:rPr lang="en-GB" sz="4000" dirty="0">
                <a:solidFill>
                  <a:schemeClr val="bg1"/>
                </a:solidFill>
              </a:rPr>
              <a:t>We sing to the God who saves</a:t>
            </a:r>
          </a:p>
          <a:p>
            <a:r>
              <a:rPr lang="en-GB" sz="4000" dirty="0">
                <a:solidFill>
                  <a:schemeClr val="bg1"/>
                </a:solidFill>
              </a:rPr>
              <a:t>We sing to the God who always makes a way</a:t>
            </a:r>
          </a:p>
          <a:p>
            <a:r>
              <a:rPr lang="en-GB" sz="4000" dirty="0" err="1">
                <a:solidFill>
                  <a:schemeClr val="bg1"/>
                </a:solidFill>
              </a:rPr>
              <a:t>'Cause</a:t>
            </a:r>
            <a:r>
              <a:rPr lang="en-GB" sz="4000" dirty="0">
                <a:solidFill>
                  <a:schemeClr val="bg1"/>
                </a:solidFill>
              </a:rPr>
              <a:t> He hung up on that cross</a:t>
            </a:r>
          </a:p>
          <a:p>
            <a:r>
              <a:rPr lang="en-GB" sz="4000" dirty="0">
                <a:solidFill>
                  <a:schemeClr val="bg1"/>
                </a:solidFill>
              </a:rPr>
              <a:t>Then He rose up from that grave</a:t>
            </a:r>
          </a:p>
          <a:p>
            <a:r>
              <a:rPr lang="en-GB" sz="4000" dirty="0">
                <a:solidFill>
                  <a:schemeClr val="bg1"/>
                </a:solidFill>
              </a:rPr>
              <a:t>My God’s still rolling stones away</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4/5</a:t>
            </a:r>
          </a:p>
        </p:txBody>
      </p:sp>
    </p:spTree>
    <p:extLst>
      <p:ext uri="{BB962C8B-B14F-4D97-AF65-F5344CB8AC3E}">
        <p14:creationId xmlns:p14="http://schemas.microsoft.com/office/powerpoint/2010/main" val="3134422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000" dirty="0">
                <a:solidFill>
                  <a:schemeClr val="bg1"/>
                </a:solidFill>
              </a:rPr>
              <a:t>We were the beggars</a:t>
            </a:r>
          </a:p>
          <a:p>
            <a:r>
              <a:rPr lang="en-GB" sz="4000" dirty="0">
                <a:solidFill>
                  <a:schemeClr val="bg1"/>
                </a:solidFill>
              </a:rPr>
              <a:t>Now we’re royalty</a:t>
            </a:r>
          </a:p>
          <a:p>
            <a:r>
              <a:rPr lang="en-GB" sz="4000" dirty="0">
                <a:solidFill>
                  <a:schemeClr val="bg1"/>
                </a:solidFill>
              </a:rPr>
              <a:t>We were the prisoners</a:t>
            </a:r>
          </a:p>
          <a:p>
            <a:r>
              <a:rPr lang="en-GB" sz="4000" dirty="0">
                <a:solidFill>
                  <a:schemeClr val="bg1"/>
                </a:solidFill>
              </a:rPr>
              <a:t>Now we’re running free</a:t>
            </a:r>
          </a:p>
          <a:p>
            <a:r>
              <a:rPr lang="en-GB" sz="4000" dirty="0">
                <a:solidFill>
                  <a:schemeClr val="bg1"/>
                </a:solidFill>
              </a:rPr>
              <a:t>We are forgiven accepted</a:t>
            </a:r>
          </a:p>
          <a:p>
            <a:r>
              <a:rPr lang="en-GB" sz="4000" dirty="0">
                <a:solidFill>
                  <a:schemeClr val="bg1"/>
                </a:solidFill>
              </a:rPr>
              <a:t>Redeemed by His grace</a:t>
            </a:r>
          </a:p>
          <a:p>
            <a:r>
              <a:rPr lang="en-GB" sz="4000" dirty="0">
                <a:solidFill>
                  <a:schemeClr val="bg1"/>
                </a:solidFill>
              </a:rPr>
              <a:t>Let the house of the Lord sing praise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5/5</a:t>
            </a:r>
          </a:p>
        </p:txBody>
      </p:sp>
    </p:spTree>
    <p:extLst>
      <p:ext uri="{BB962C8B-B14F-4D97-AF65-F5344CB8AC3E}">
        <p14:creationId xmlns:p14="http://schemas.microsoft.com/office/powerpoint/2010/main" val="1419237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endParaRPr lang="en-GB" sz="9600" dirty="0"/>
          </a:p>
          <a:p>
            <a:r>
              <a:rPr lang="en-GB" sz="9600" dirty="0">
                <a:solidFill>
                  <a:schemeClr val="bg1"/>
                </a:solidFill>
              </a:rPr>
              <a:t>Way Maker</a:t>
            </a:r>
            <a:br>
              <a:rPr lang="en-GB" sz="9600" dirty="0">
                <a:solidFill>
                  <a:schemeClr val="bg1"/>
                </a:solidFill>
              </a:rPr>
            </a:br>
            <a:br>
              <a:rPr lang="en-GB" sz="9600" dirty="0">
                <a:solidFill>
                  <a:schemeClr val="bg1"/>
                </a:solidFill>
              </a:rPr>
            </a:br>
            <a:r>
              <a:rPr lang="en-GB" sz="1200" dirty="0"/>
              <a:t>CCLI Song # 7115744</a:t>
            </a:r>
          </a:p>
          <a:p>
            <a:r>
              <a:rPr lang="en-GB" sz="1200" dirty="0" err="1"/>
              <a:t>Osinachi</a:t>
            </a:r>
            <a:r>
              <a:rPr lang="en-GB" sz="1200" dirty="0"/>
              <a:t> </a:t>
            </a:r>
            <a:r>
              <a:rPr lang="en-GB" sz="1200" dirty="0" err="1"/>
              <a:t>Kalu</a:t>
            </a:r>
            <a:r>
              <a:rPr lang="en-GB" sz="1200" dirty="0"/>
              <a:t> </a:t>
            </a:r>
            <a:r>
              <a:rPr lang="en-GB" sz="1200" dirty="0" err="1"/>
              <a:t>Okoro</a:t>
            </a:r>
            <a:r>
              <a:rPr lang="en-GB" sz="1200" dirty="0"/>
              <a:t> </a:t>
            </a:r>
            <a:r>
              <a:rPr lang="en-GB" sz="1200" dirty="0" err="1"/>
              <a:t>Egbu</a:t>
            </a:r>
            <a:endParaRPr lang="en-GB" sz="1200" dirty="0"/>
          </a:p>
          <a:p>
            <a:r>
              <a:rPr lang="en-GB" sz="1200" dirty="0"/>
              <a:t>© 2016 Integrity Music Europe (Admin. by Integrity Music)</a:t>
            </a:r>
          </a:p>
          <a:p>
            <a:r>
              <a:rPr lang="en-GB" sz="1200" i="1" dirty="0"/>
              <a:t>For use solely with the </a:t>
            </a:r>
            <a:r>
              <a:rPr lang="en-GB" sz="1200" i="1" dirty="0" err="1"/>
              <a:t>SongSelect</a:t>
            </a:r>
            <a:r>
              <a:rPr lang="en-GB" sz="1200" i="1" dirty="0"/>
              <a:t>® </a:t>
            </a:r>
            <a:r>
              <a:rPr lang="en-GB" sz="1200" i="1" dirty="0">
                <a:hlinkClick r:id="rId2"/>
              </a:rPr>
              <a:t>Terms of Use</a:t>
            </a:r>
            <a:r>
              <a:rPr lang="en-GB" sz="1200" i="1" dirty="0"/>
              <a:t>. All rights reserved. </a:t>
            </a:r>
            <a:r>
              <a:rPr lang="en-GB" sz="1200" i="1" dirty="0">
                <a:hlinkClick r:id="rId3"/>
              </a:rPr>
              <a:t>www.ccli.com</a:t>
            </a:r>
            <a:endParaRPr lang="en-GB" sz="1200" i="1" dirty="0"/>
          </a:p>
          <a:p>
            <a:r>
              <a:rPr lang="en-GB" sz="1200" dirty="0"/>
              <a:t>CCLI Licence No. 33265</a:t>
            </a:r>
          </a:p>
          <a:p>
            <a:endParaRPr lang="en-GB" sz="1200" dirty="0">
              <a:solidFill>
                <a:schemeClr val="bg1"/>
              </a:solidFill>
            </a:endParaRPr>
          </a:p>
        </p:txBody>
      </p:sp>
    </p:spTree>
    <p:extLst>
      <p:ext uri="{BB962C8B-B14F-4D97-AF65-F5344CB8AC3E}">
        <p14:creationId xmlns:p14="http://schemas.microsoft.com/office/powerpoint/2010/main" val="26335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528" y="188640"/>
            <a:ext cx="8640960" cy="6480720"/>
          </a:xfrm>
        </p:spPr>
        <p:txBody>
          <a:bodyPr>
            <a:noAutofit/>
          </a:bodyPr>
          <a:lstStyle/>
          <a:p>
            <a:r>
              <a:rPr lang="en-GB" sz="4800" dirty="0">
                <a:solidFill>
                  <a:schemeClr val="bg1"/>
                </a:solidFill>
              </a:rPr>
              <a:t>You are here moving in our midst</a:t>
            </a:r>
            <a:br>
              <a:rPr lang="en-GB" sz="4800" dirty="0">
                <a:solidFill>
                  <a:schemeClr val="bg1"/>
                </a:solidFill>
              </a:rPr>
            </a:br>
            <a:r>
              <a:rPr lang="en-GB" sz="4800" dirty="0">
                <a:solidFill>
                  <a:schemeClr val="bg1"/>
                </a:solidFill>
              </a:rPr>
              <a:t>I worship You I worship You</a:t>
            </a:r>
            <a:br>
              <a:rPr lang="en-GB" sz="4800" dirty="0">
                <a:solidFill>
                  <a:schemeClr val="bg1"/>
                </a:solidFill>
              </a:rPr>
            </a:br>
            <a:r>
              <a:rPr lang="en-GB" sz="4800" dirty="0">
                <a:solidFill>
                  <a:schemeClr val="bg1"/>
                </a:solidFill>
              </a:rPr>
              <a:t>You are here working in this place</a:t>
            </a:r>
            <a:br>
              <a:rPr lang="en-GB" sz="4800" dirty="0">
                <a:solidFill>
                  <a:schemeClr val="bg1"/>
                </a:solidFill>
              </a:rPr>
            </a:br>
            <a:r>
              <a:rPr lang="en-GB" sz="4800" dirty="0">
                <a:solidFill>
                  <a:schemeClr val="bg1"/>
                </a:solidFill>
              </a:rPr>
              <a:t>I worship You I worship You</a:t>
            </a:r>
          </a:p>
          <a:p>
            <a:r>
              <a:rPr lang="en-GB" sz="4800" dirty="0">
                <a:solidFill>
                  <a:schemeClr val="bg1"/>
                </a:solidFill>
              </a:rPr>
              <a:t>(You are) Way Maker Miracle Worker Promise Keeper</a:t>
            </a:r>
            <a:br>
              <a:rPr lang="en-GB" sz="4800" dirty="0">
                <a:solidFill>
                  <a:schemeClr val="bg1"/>
                </a:solidFill>
              </a:rPr>
            </a:br>
            <a:r>
              <a:rPr lang="en-GB" sz="4800" dirty="0">
                <a:solidFill>
                  <a:schemeClr val="bg1"/>
                </a:solidFill>
              </a:rPr>
              <a:t>Light in the darkness my God that is who You are</a:t>
            </a:r>
          </a:p>
        </p:txBody>
      </p:sp>
      <p:sp>
        <p:nvSpPr>
          <p:cNvPr id="4" name="TextBox 3"/>
          <p:cNvSpPr txBox="1"/>
          <p:nvPr/>
        </p:nvSpPr>
        <p:spPr>
          <a:xfrm>
            <a:off x="8529729" y="0"/>
            <a:ext cx="628698" cy="461665"/>
          </a:xfrm>
          <a:prstGeom prst="rect">
            <a:avLst/>
          </a:prstGeom>
          <a:noFill/>
        </p:spPr>
        <p:txBody>
          <a:bodyPr wrap="none" rtlCol="0">
            <a:spAutoFit/>
          </a:bodyPr>
          <a:lstStyle/>
          <a:p>
            <a:r>
              <a:rPr lang="en-GB" sz="2400" b="1" dirty="0">
                <a:solidFill>
                  <a:schemeClr val="bg1"/>
                </a:solidFill>
              </a:rPr>
              <a:t>1/4</a:t>
            </a:r>
          </a:p>
        </p:txBody>
      </p:sp>
    </p:spTree>
    <p:extLst>
      <p:ext uri="{BB962C8B-B14F-4D97-AF65-F5344CB8AC3E}">
        <p14:creationId xmlns:p14="http://schemas.microsoft.com/office/powerpoint/2010/main" val="3974551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5045</TotalTime>
  <Words>3916</Words>
  <Application>Microsoft Office PowerPoint</Application>
  <PresentationFormat>On-screen Show (4:3)</PresentationFormat>
  <Paragraphs>335</Paragraphs>
  <Slides>57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akagi_probook</vt:lpstr>
      <vt:lpstr>Arial</vt:lpstr>
      <vt:lpstr>Calibri</vt:lpstr>
      <vt:lpstr>Google Sans</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Taking Possession, Pushing Past the Boundaries</vt:lpstr>
      <vt:lpstr>Four stories of people taking possession</vt:lpstr>
      <vt:lpstr>Joshua 14: 9-13 – Caleb’s inheritance</vt:lpstr>
      <vt:lpstr>Joshua 14: Caleb gets a portion of Judah</vt:lpstr>
      <vt:lpstr>Joshua 15: 13 – 19 Aksah’s inheritance</vt:lpstr>
      <vt:lpstr>Joshua 15: Aksah’s gets some springs</vt:lpstr>
      <vt:lpstr>Joshua 17: 1-4 - Manasseh’s inheritance Part 1</vt:lpstr>
      <vt:lpstr>Numbers 27: 1:8 - The story fleshed out</vt:lpstr>
      <vt:lpstr>Joshua 17: 1-4 - The Five Daughters of Zelophehad</vt:lpstr>
      <vt:lpstr>Joshua 17: 5 - 17 Manasseh’s inheritance Part 2</vt:lpstr>
      <vt:lpstr>PowerPoint Presentation</vt:lpstr>
      <vt:lpstr>What separates the last story from the first three?</vt:lpstr>
      <vt:lpstr>Taking Territory: Principles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Dele Olajide</cp:lastModifiedBy>
  <cp:revision>317</cp:revision>
  <dcterms:created xsi:type="dcterms:W3CDTF">2019-09-23T12:06:27Z</dcterms:created>
  <dcterms:modified xsi:type="dcterms:W3CDTF">2023-06-03T19:43:42Z</dcterms:modified>
</cp:coreProperties>
</file>